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12" r:id="rId2"/>
  </p:sldMasterIdLst>
  <p:notesMasterIdLst>
    <p:notesMasterId r:id="rId50"/>
  </p:notesMasterIdLst>
  <p:handoutMasterIdLst>
    <p:handoutMasterId r:id="rId51"/>
  </p:handoutMasterIdLst>
  <p:sldIdLst>
    <p:sldId id="256" r:id="rId3"/>
    <p:sldId id="506" r:id="rId4"/>
    <p:sldId id="657" r:id="rId5"/>
    <p:sldId id="658" r:id="rId6"/>
    <p:sldId id="659" r:id="rId7"/>
    <p:sldId id="660" r:id="rId8"/>
    <p:sldId id="661" r:id="rId9"/>
    <p:sldId id="662" r:id="rId10"/>
    <p:sldId id="663" r:id="rId11"/>
    <p:sldId id="664" r:id="rId12"/>
    <p:sldId id="665" r:id="rId13"/>
    <p:sldId id="666" r:id="rId14"/>
    <p:sldId id="667" r:id="rId15"/>
    <p:sldId id="668" r:id="rId16"/>
    <p:sldId id="669" r:id="rId17"/>
    <p:sldId id="670" r:id="rId18"/>
    <p:sldId id="671" r:id="rId19"/>
    <p:sldId id="672" r:id="rId20"/>
    <p:sldId id="673" r:id="rId21"/>
    <p:sldId id="674" r:id="rId22"/>
    <p:sldId id="675" r:id="rId23"/>
    <p:sldId id="676" r:id="rId24"/>
    <p:sldId id="677" r:id="rId25"/>
    <p:sldId id="678" r:id="rId26"/>
    <p:sldId id="679" r:id="rId27"/>
    <p:sldId id="680" r:id="rId28"/>
    <p:sldId id="681" r:id="rId29"/>
    <p:sldId id="682" r:id="rId30"/>
    <p:sldId id="683" r:id="rId31"/>
    <p:sldId id="684" r:id="rId32"/>
    <p:sldId id="685" r:id="rId33"/>
    <p:sldId id="686" r:id="rId34"/>
    <p:sldId id="687" r:id="rId35"/>
    <p:sldId id="688" r:id="rId36"/>
    <p:sldId id="689" r:id="rId37"/>
    <p:sldId id="690" r:id="rId38"/>
    <p:sldId id="691" r:id="rId39"/>
    <p:sldId id="692" r:id="rId40"/>
    <p:sldId id="693" r:id="rId41"/>
    <p:sldId id="694" r:id="rId42"/>
    <p:sldId id="695" r:id="rId43"/>
    <p:sldId id="696" r:id="rId44"/>
    <p:sldId id="697" r:id="rId45"/>
    <p:sldId id="698" r:id="rId46"/>
    <p:sldId id="699" r:id="rId47"/>
    <p:sldId id="700" r:id="rId48"/>
    <p:sldId id="701" r:id="rId49"/>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ug Kim" initials="D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815"/>
    <a:srgbClr val="CBCFD4"/>
    <a:srgbClr val="FF9900"/>
    <a:srgbClr val="FAFAFA"/>
    <a:srgbClr val="D35641"/>
    <a:srgbClr val="F2F2F2"/>
    <a:srgbClr val="CCECFF"/>
    <a:srgbClr val="99CC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7" autoAdjust="0"/>
    <p:restoredTop sz="80790" autoAdjust="0"/>
  </p:normalViewPr>
  <p:slideViewPr>
    <p:cSldViewPr>
      <p:cViewPr varScale="1">
        <p:scale>
          <a:sx n="73" d="100"/>
          <a:sy n="73" d="100"/>
        </p:scale>
        <p:origin x="1782" y="72"/>
      </p:cViewPr>
      <p:guideLst>
        <p:guide orient="horz" pos="2160"/>
        <p:guide pos="2880"/>
      </p:guideLst>
    </p:cSldViewPr>
  </p:slideViewPr>
  <p:outlineViewPr>
    <p:cViewPr>
      <p:scale>
        <a:sx n="33" d="100"/>
        <a:sy n="33" d="100"/>
      </p:scale>
      <p:origin x="48" y="1197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57" d="100"/>
          <a:sy n="57" d="100"/>
        </p:scale>
        <p:origin x="2832" y="72"/>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32A10FF-6EC3-409C-92CD-03AF06C01504}" type="datetimeFigureOut">
              <a:rPr lang="en-US" smtClean="0"/>
              <a:pPr/>
              <a:t>1/25/2021</a:t>
            </a:fld>
            <a:endParaRPr lang="en-US"/>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A9A7FCCF-6F87-40CA-8718-0A6B63E08A81}" type="slidenum">
              <a:rPr lang="en-US" smtClean="0"/>
              <a:pPr/>
              <a:t>‹#›</a:t>
            </a:fld>
            <a:endParaRPr lang="en-US"/>
          </a:p>
        </p:txBody>
      </p:sp>
    </p:spTree>
    <p:extLst>
      <p:ext uri="{BB962C8B-B14F-4D97-AF65-F5344CB8AC3E}">
        <p14:creationId xmlns:p14="http://schemas.microsoft.com/office/powerpoint/2010/main" val="12982359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CDDF8AD2-EB53-48AB-A5A7-109F783CF5C6}" type="datetimeFigureOut">
              <a:rPr lang="en-US" smtClean="0"/>
              <a:pPr/>
              <a:t>1/25/2021</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44A81E2E-D922-44F1-85C5-24BEA430009F}" type="slidenum">
              <a:rPr lang="en-US" smtClean="0"/>
              <a:pPr/>
              <a:t>‹#›</a:t>
            </a:fld>
            <a:endParaRPr lang="en-US"/>
          </a:p>
        </p:txBody>
      </p:sp>
    </p:spTree>
    <p:extLst>
      <p:ext uri="{BB962C8B-B14F-4D97-AF65-F5344CB8AC3E}">
        <p14:creationId xmlns:p14="http://schemas.microsoft.com/office/powerpoint/2010/main" val="1937566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1</a:t>
            </a:fld>
            <a:endParaRPr lang="en-US"/>
          </a:p>
        </p:txBody>
      </p:sp>
    </p:spTree>
    <p:extLst>
      <p:ext uri="{BB962C8B-B14F-4D97-AF65-F5344CB8AC3E}">
        <p14:creationId xmlns:p14="http://schemas.microsoft.com/office/powerpoint/2010/main" val="130746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477558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40029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942095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507997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992384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2216890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3710944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549744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757808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07374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953312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84769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3942156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2010330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124"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3999" cy="33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1828800"/>
            <a:ext cx="7772400" cy="1143000"/>
          </a:xfrm>
        </p:spPr>
        <p:txBody>
          <a:bodyPr anchor="ctr">
            <a:noAutofit/>
          </a:bodyPr>
          <a:lstStyle>
            <a:lvl1pPr>
              <a:lnSpc>
                <a:spcPct val="100000"/>
              </a:lnSpc>
              <a:defRPr lang="en-US" sz="3000" b="1" i="0" smtClean="0">
                <a:effectLst/>
              </a:defRPr>
            </a:lvl1pPr>
          </a:lstStyle>
          <a:p>
            <a:endParaRPr lang="en-US" dirty="0"/>
          </a:p>
        </p:txBody>
      </p:sp>
      <p:sp>
        <p:nvSpPr>
          <p:cNvPr id="3"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338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sp>
        <p:nvSpPr>
          <p:cNvPr id="11" name="Title 1"/>
          <p:cNvSpPr>
            <a:spLocks noGrp="1"/>
          </p:cNvSpPr>
          <p:nvPr>
            <p:ph type="ctrTitle"/>
          </p:nvPr>
        </p:nvSpPr>
        <p:spPr>
          <a:xfrm>
            <a:off x="457200" y="1828800"/>
            <a:ext cx="7772400" cy="1143000"/>
          </a:xfrm>
        </p:spPr>
        <p:txBody>
          <a:bodyPr anchor="ctr">
            <a:noAutofit/>
          </a:bodyPr>
          <a:lstStyle>
            <a:lvl1pPr>
              <a:lnSpc>
                <a:spcPct val="100000"/>
              </a:lnSpc>
              <a:defRPr sz="3600" spc="-80" baseline="0">
                <a:solidFill>
                  <a:schemeClr val="tx1">
                    <a:lumMod val="65000"/>
                    <a:lumOff val="35000"/>
                  </a:schemeClr>
                </a:solidFill>
                <a:latin typeface="Segoe" pitchFamily="34" charset="0"/>
              </a:defRPr>
            </a:lvl1pPr>
          </a:lstStyle>
          <a:p>
            <a:r>
              <a:rPr lang="en-US" smtClean="0"/>
              <a:t>Click to edit Master title style</a:t>
            </a:r>
            <a:endParaRPr lang="en-US" dirty="0"/>
          </a:p>
        </p:txBody>
      </p:sp>
      <p:sp>
        <p:nvSpPr>
          <p:cNvPr id="12"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6454236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6002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6280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0"/>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0"/>
            <a:ext cx="7620000" cy="11430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5240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59669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pic>
        <p:nvPicPr>
          <p:cNvPr id="9"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idx="1"/>
          </p:nvPr>
        </p:nvSpPr>
        <p:spPr>
          <a:xfrm>
            <a:off x="685800"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8558760" y="6325524"/>
            <a:ext cx="356640" cy="356640"/>
            <a:chOff x="8136431" y="5022563"/>
            <a:chExt cx="356640" cy="356640"/>
          </a:xfrm>
        </p:grpSpPr>
        <p:sp>
          <p:nvSpPr>
            <p:cNvPr id="6" name="Oval 5">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8" name="Isosceles Triangle 7">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userDrawn="1"/>
        </p:nvGrpSpPr>
        <p:grpSpPr>
          <a:xfrm>
            <a:off x="7274499" y="6324600"/>
            <a:ext cx="356640" cy="356640"/>
            <a:chOff x="6852170" y="5022563"/>
            <a:chExt cx="356640" cy="356640"/>
          </a:xfrm>
        </p:grpSpPr>
        <p:sp>
          <p:nvSpPr>
            <p:cNvPr id="14" name="Oval 13">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15" name="Group 14"/>
            <p:cNvGrpSpPr/>
            <p:nvPr/>
          </p:nvGrpSpPr>
          <p:grpSpPr>
            <a:xfrm>
              <a:off x="6920649" y="5087260"/>
              <a:ext cx="240202" cy="214123"/>
              <a:chOff x="7066773" y="5942997"/>
              <a:chExt cx="240202" cy="214123"/>
            </a:xfrm>
          </p:grpSpPr>
          <p:sp>
            <p:nvSpPr>
              <p:cNvPr id="16" name="Rectangle 15"/>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9" name="Straight Connector 18"/>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8005715" y="6324600"/>
            <a:ext cx="356640" cy="356640"/>
            <a:chOff x="7583386" y="5022563"/>
            <a:chExt cx="356640" cy="356640"/>
          </a:xfrm>
        </p:grpSpPr>
        <p:sp>
          <p:nvSpPr>
            <p:cNvPr id="21" name="Oval 20">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2" name="Isosceles Triangle 21">
              <a:hlinkClick r:id="" action="ppaction://hlinkshowjump?jump=previousslide"/>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68977"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a:xfrm>
            <a:off x="7924800" y="6356350"/>
            <a:ext cx="762000" cy="365125"/>
          </a:xfrm>
          <a:prstGeom prst="rect">
            <a:avLst/>
          </a:prstGeom>
        </p:spPr>
        <p:txBody>
          <a:bodyPr/>
          <a:lstStyle>
            <a:lvl1pPr>
              <a:defRPr/>
            </a:lvl1pPr>
          </a:lstStyle>
          <a:p>
            <a:pPr>
              <a:defRPr/>
            </a:pPr>
            <a:fld id="{98BA2996-A921-473A-BF6C-B3904BF9732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7620000" cy="137128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dirty="0">
              <a:solidFill>
                <a:schemeClr val="bg1">
                  <a:lumMod val="65000"/>
                </a:schemeClr>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26" r:id="rId2"/>
    <p:sldLayoutId id="2147483925" r:id="rId3"/>
    <p:sldLayoutId id="2147483927" r:id="rId4"/>
    <p:sldLayoutId id="2147483919" r:id="rId5"/>
    <p:sldLayoutId id="2147483914" r:id="rId6"/>
    <p:sldLayoutId id="2147483928" r:id="rId7"/>
  </p:sldLayoutIdLst>
  <p:timing>
    <p:tnLst>
      <p:par>
        <p:cTn id="1" dur="indefinite" restart="never" nodeType="tmRoot"/>
      </p:par>
    </p:tnLst>
  </p:timing>
  <p:hf hdr="0" ftr="0" dt="0"/>
  <p:txStyles>
    <p:title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0" kern="1200">
          <a:solidFill>
            <a:schemeClr val="bg1">
              <a:lumMod val="50000"/>
            </a:schemeClr>
          </a:solidFill>
          <a:latin typeface="Segoe UI Light" pitchFamily="34" charset="0"/>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bg1">
              <a:lumMod val="50000"/>
            </a:schemeClr>
          </a:solidFill>
          <a:latin typeface="Segoe UI Light"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bg1">
              <a:lumMod val="50000"/>
            </a:schemeClr>
          </a:solidFill>
          <a:latin typeface="Segoe UI Light" pitchFamily="34" charset="0"/>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9.gif"/></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6.jpeg"/></Relationships>
</file>

<file path=ppt/slides/_rels/slide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3.xml"/><Relationship Id="rId5" Type="http://schemas.openxmlformats.org/officeDocument/2006/relationships/image" Target="../media/image104.jpeg"/><Relationship Id="rId4" Type="http://schemas.openxmlformats.org/officeDocument/2006/relationships/image" Target="../media/image103.jpeg"/></Relationships>
</file>

<file path=ppt/slides/_rels/slide36.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g"/><Relationship Id="rId1" Type="http://schemas.openxmlformats.org/officeDocument/2006/relationships/slideLayout" Target="../slideLayouts/slideLayout3.xml"/><Relationship Id="rId4" Type="http://schemas.openxmlformats.org/officeDocument/2006/relationships/image" Target="../media/image109.jpeg"/></Relationships>
</file>

<file path=ppt/slides/_rels/slide39.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image" Target="../media/image118.jpg"/><Relationship Id="rId1" Type="http://schemas.openxmlformats.org/officeDocument/2006/relationships/slideLayout" Target="../slideLayouts/slideLayout3.xml"/><Relationship Id="rId5" Type="http://schemas.openxmlformats.org/officeDocument/2006/relationships/image" Target="../media/image121.jpeg"/><Relationship Id="rId4" Type="http://schemas.openxmlformats.org/officeDocument/2006/relationships/image" Target="../media/image120.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2819400"/>
            <a:ext cx="8915400" cy="497316"/>
          </a:xfrm>
        </p:spPr>
        <p:txBody>
          <a:bodyPr/>
          <a:lstStyle/>
          <a:p>
            <a:pPr algn="ctr"/>
            <a:r>
              <a:rPr lang="en-US" sz="2400" spc="120" dirty="0" err="1" smtClean="0">
                <a:solidFill>
                  <a:srgbClr val="FE5815"/>
                </a:solidFill>
                <a:ea typeface="+mn-ea"/>
                <a:cs typeface="+mn-cs"/>
              </a:rPr>
              <a:t>Mô</a:t>
            </a:r>
            <a:r>
              <a:rPr lang="en-US" sz="2400" spc="120" dirty="0" smtClean="0">
                <a:solidFill>
                  <a:srgbClr val="FE5815"/>
                </a:solidFill>
                <a:ea typeface="+mn-ea"/>
                <a:cs typeface="+mn-cs"/>
              </a:rPr>
              <a:t> </a:t>
            </a:r>
            <a:r>
              <a:rPr lang="en-US" sz="2400" spc="120" dirty="0" err="1">
                <a:solidFill>
                  <a:srgbClr val="FE5815"/>
                </a:solidFill>
                <a:ea typeface="+mn-ea"/>
                <a:cs typeface="+mn-cs"/>
              </a:rPr>
              <a:t>phỏng</a:t>
            </a:r>
            <a:r>
              <a:rPr lang="en-US" sz="2400" spc="120" dirty="0">
                <a:solidFill>
                  <a:srgbClr val="FE5815"/>
                </a:solidFill>
                <a:ea typeface="+mn-ea"/>
                <a:cs typeface="+mn-cs"/>
              </a:rPr>
              <a:t> </a:t>
            </a:r>
            <a:r>
              <a:rPr lang="en-US" sz="2400" spc="120" dirty="0" err="1" smtClean="0">
                <a:solidFill>
                  <a:srgbClr val="FE5815"/>
                </a:solidFill>
                <a:ea typeface="+mn-ea"/>
                <a:cs typeface="+mn-cs"/>
              </a:rPr>
              <a:t>và</a:t>
            </a:r>
            <a:r>
              <a:rPr lang="en-US" sz="2400" spc="120" dirty="0" smtClean="0">
                <a:solidFill>
                  <a:srgbClr val="FE5815"/>
                </a:solidFill>
                <a:ea typeface="+mn-ea"/>
                <a:cs typeface="+mn-cs"/>
              </a:rPr>
              <a:t> </a:t>
            </a:r>
            <a:r>
              <a:rPr lang="en-US" sz="2400" spc="120" dirty="0" err="1" smtClean="0">
                <a:solidFill>
                  <a:srgbClr val="FE5815"/>
                </a:solidFill>
                <a:ea typeface="+mn-ea"/>
                <a:cs typeface="+mn-cs"/>
              </a:rPr>
              <a:t>ứng</a:t>
            </a:r>
            <a:r>
              <a:rPr lang="en-US" sz="2400" spc="120" dirty="0" smtClean="0">
                <a:solidFill>
                  <a:srgbClr val="FE5815"/>
                </a:solidFill>
                <a:ea typeface="+mn-ea"/>
                <a:cs typeface="+mn-cs"/>
              </a:rPr>
              <a:t> </a:t>
            </a:r>
            <a:r>
              <a:rPr lang="en-US" sz="2400" spc="120" dirty="0" err="1" smtClean="0">
                <a:solidFill>
                  <a:srgbClr val="FE5815"/>
                </a:solidFill>
                <a:ea typeface="+mn-ea"/>
                <a:cs typeface="+mn-cs"/>
              </a:rPr>
              <a:t>dụng</a:t>
            </a:r>
            <a:r>
              <a:rPr lang="en-US" sz="2400" spc="120" dirty="0" smtClean="0">
                <a:solidFill>
                  <a:srgbClr val="FE5815"/>
                </a:solidFill>
                <a:ea typeface="+mn-ea"/>
                <a:cs typeface="+mn-cs"/>
              </a:rPr>
              <a:t> </a:t>
            </a:r>
            <a:r>
              <a:rPr lang="en-US" sz="2400" spc="120" dirty="0" err="1" smtClean="0">
                <a:solidFill>
                  <a:srgbClr val="FE5815"/>
                </a:solidFill>
                <a:ea typeface="+mn-ea"/>
                <a:cs typeface="+mn-cs"/>
              </a:rPr>
              <a:t>trong</a:t>
            </a:r>
            <a:r>
              <a:rPr lang="en-US" sz="2400" spc="120" dirty="0" smtClean="0">
                <a:solidFill>
                  <a:srgbClr val="FE5815"/>
                </a:solidFill>
                <a:ea typeface="+mn-ea"/>
                <a:cs typeface="+mn-cs"/>
              </a:rPr>
              <a:t> </a:t>
            </a:r>
            <a:r>
              <a:rPr lang="en-US" sz="2400" spc="120" dirty="0" err="1" smtClean="0">
                <a:solidFill>
                  <a:srgbClr val="FE5815"/>
                </a:solidFill>
                <a:ea typeface="+mn-ea"/>
                <a:cs typeface="+mn-cs"/>
              </a:rPr>
              <a:t>huấn</a:t>
            </a:r>
            <a:r>
              <a:rPr lang="en-US" sz="2400" spc="120" dirty="0" smtClean="0">
                <a:solidFill>
                  <a:srgbClr val="FE5815"/>
                </a:solidFill>
                <a:ea typeface="+mn-ea"/>
                <a:cs typeface="+mn-cs"/>
              </a:rPr>
              <a:t> </a:t>
            </a:r>
            <a:r>
              <a:rPr lang="en-US" sz="2400" spc="120" dirty="0" err="1" smtClean="0">
                <a:solidFill>
                  <a:srgbClr val="FE5815"/>
                </a:solidFill>
                <a:ea typeface="+mn-ea"/>
                <a:cs typeface="+mn-cs"/>
              </a:rPr>
              <a:t>luyện</a:t>
            </a:r>
            <a:r>
              <a:rPr lang="en-US" sz="2400" spc="120" dirty="0" smtClean="0">
                <a:solidFill>
                  <a:srgbClr val="FE5815"/>
                </a:solidFill>
                <a:ea typeface="+mn-ea"/>
                <a:cs typeface="+mn-cs"/>
              </a:rPr>
              <a:t> </a:t>
            </a:r>
            <a:r>
              <a:rPr lang="en-US" sz="2400" spc="120" dirty="0" err="1" smtClean="0">
                <a:solidFill>
                  <a:srgbClr val="FE5815"/>
                </a:solidFill>
                <a:ea typeface="+mn-ea"/>
                <a:cs typeface="+mn-cs"/>
              </a:rPr>
              <a:t>quân</a:t>
            </a:r>
            <a:r>
              <a:rPr lang="en-US" sz="2400" spc="120" dirty="0" smtClean="0">
                <a:solidFill>
                  <a:srgbClr val="FE5815"/>
                </a:solidFill>
                <a:ea typeface="+mn-ea"/>
                <a:cs typeface="+mn-cs"/>
              </a:rPr>
              <a:t> </a:t>
            </a:r>
            <a:r>
              <a:rPr lang="en-US" sz="2400" spc="120" dirty="0" err="1" smtClean="0">
                <a:solidFill>
                  <a:srgbClr val="FE5815"/>
                </a:solidFill>
                <a:ea typeface="+mn-ea"/>
                <a:cs typeface="+mn-cs"/>
              </a:rPr>
              <a:t>sự</a:t>
            </a:r>
            <a:endParaRPr lang="en-US" sz="4000" dirty="0">
              <a:solidFill>
                <a:schemeClr val="tx1">
                  <a:lumMod val="50000"/>
                  <a:lumOff val="50000"/>
                </a:schemeClr>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611630"/>
            <a:ext cx="1009650" cy="8286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876800"/>
            <a:ext cx="4191000" cy="18288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876800"/>
            <a:ext cx="4568190" cy="1752600"/>
          </a:xfrm>
          <a:prstGeom prst="rect">
            <a:avLst/>
          </a:prstGeom>
        </p:spPr>
      </p:pic>
      <p:sp>
        <p:nvSpPr>
          <p:cNvPr id="8" name="Subtitle 2"/>
          <p:cNvSpPr txBox="1">
            <a:spLocks/>
          </p:cNvSpPr>
          <p:nvPr/>
        </p:nvSpPr>
        <p:spPr bwMode="auto">
          <a:xfrm>
            <a:off x="76200" y="381000"/>
            <a:ext cx="8991600" cy="609600"/>
          </a:xfrm>
          <a:prstGeom prst="rect">
            <a:avLst/>
          </a:prstGeom>
          <a:noFill/>
          <a:ln w="9525">
            <a:noFill/>
            <a:miter lim="800000"/>
            <a:headEnd/>
            <a:tailEnd/>
          </a:ln>
          <a:effectLst/>
        </p:spPr>
        <p:txBody>
          <a:bodyPr/>
          <a:lstStyle/>
          <a:p>
            <a:pPr algn="ctr" eaLnBrk="1" hangingPunct="1">
              <a:spcBef>
                <a:spcPct val="20000"/>
              </a:spcBef>
              <a:buClr>
                <a:schemeClr val="hlink"/>
              </a:buClr>
              <a:buSzPct val="60000"/>
              <a:buFont typeface="Wingdings" pitchFamily="2" charset="2"/>
              <a:buNone/>
              <a:defRPr/>
            </a:pPr>
            <a:r>
              <a:rPr lang="en-US" sz="3200" b="1" cap="all" spc="120" dirty="0">
                <a:solidFill>
                  <a:srgbClr val="FE5815"/>
                </a:solidFill>
                <a:latin typeface="Times New Roman" panose="02020603050405020304" pitchFamily="18" charset="0"/>
                <a:cs typeface="Times New Roman" panose="02020603050405020304" pitchFamily="18" charset="0"/>
              </a:rPr>
              <a:t>HỌC VIỆN KỸ THUẬT QUÂN SỰ</a:t>
            </a:r>
          </a:p>
        </p:txBody>
      </p:sp>
      <p:pic>
        <p:nvPicPr>
          <p:cNvPr id="12" name="Picture 4" descr="hvktqs"/>
          <p:cNvPicPr>
            <a:picLocks noChangeAspect="1" noChangeArrowheads="1"/>
          </p:cNvPicPr>
          <p:nvPr/>
        </p:nvPicPr>
        <p:blipFill>
          <a:blip r:embed="rId6" cstate="print"/>
          <a:srcRect/>
          <a:stretch>
            <a:fillRect/>
          </a:stretch>
        </p:blipFill>
        <p:spPr bwMode="auto">
          <a:xfrm>
            <a:off x="3276600" y="1447800"/>
            <a:ext cx="1219200" cy="1219200"/>
          </a:xfrm>
          <a:prstGeom prst="rect">
            <a:avLst/>
          </a:prstGeom>
          <a:noFill/>
          <a:ln w="9525">
            <a:noFill/>
            <a:miter lim="800000"/>
            <a:headEnd/>
            <a:tailEnd/>
          </a:ln>
        </p:spPr>
      </p:pic>
      <p:sp>
        <p:nvSpPr>
          <p:cNvPr id="3" name="Rectangle 2"/>
          <p:cNvSpPr/>
          <p:nvPr/>
        </p:nvSpPr>
        <p:spPr>
          <a:xfrm>
            <a:off x="1918041" y="3581400"/>
            <a:ext cx="5264776" cy="1015663"/>
          </a:xfrm>
          <a:prstGeom prst="rect">
            <a:avLst/>
          </a:prstGeom>
        </p:spPr>
        <p:txBody>
          <a:bodyPr wrap="none">
            <a:spAutoFit/>
          </a:bodyPr>
          <a:lstStyle/>
          <a:p>
            <a:pPr algn="ctr"/>
            <a:r>
              <a:rPr lang="en-US" sz="2000" dirty="0" smtClean="0">
                <a:solidFill>
                  <a:srgbClr val="FE5815"/>
                </a:solidFill>
                <a:latin typeface="Times New Roman" pitchFamily="18" charset="0"/>
                <a:cs typeface="Times New Roman" pitchFamily="18" charset="0"/>
              </a:rPr>
              <a:t>TS </a:t>
            </a:r>
            <a:r>
              <a:rPr lang="en-US" sz="2000" dirty="0" err="1" smtClean="0">
                <a:solidFill>
                  <a:srgbClr val="FE5815"/>
                </a:solidFill>
                <a:latin typeface="Times New Roman" pitchFamily="18" charset="0"/>
                <a:cs typeface="Times New Roman" pitchFamily="18" charset="0"/>
              </a:rPr>
              <a:t>Nguyễn</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Trung</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Tín</a:t>
            </a:r>
            <a:endParaRPr lang="en-US" sz="2000" dirty="0" smtClean="0">
              <a:solidFill>
                <a:srgbClr val="FE5815"/>
              </a:solidFill>
              <a:latin typeface="Times New Roman" pitchFamily="18" charset="0"/>
              <a:cs typeface="Times New Roman" pitchFamily="18" charset="0"/>
            </a:endParaRPr>
          </a:p>
          <a:p>
            <a:pPr algn="ctr"/>
            <a:r>
              <a:rPr lang="en-US" sz="2000" dirty="0" err="1" smtClean="0">
                <a:solidFill>
                  <a:srgbClr val="FE5815"/>
                </a:solidFill>
                <a:latin typeface="Times New Roman" pitchFamily="18" charset="0"/>
                <a:cs typeface="Times New Roman" pitchFamily="18" charset="0"/>
              </a:rPr>
              <a:t>Bộ</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môn</a:t>
            </a:r>
            <a:r>
              <a:rPr lang="en-US" sz="2000" dirty="0" smtClean="0">
                <a:solidFill>
                  <a:srgbClr val="FE5815"/>
                </a:solidFill>
                <a:latin typeface="Times New Roman" pitchFamily="18" charset="0"/>
                <a:cs typeface="Times New Roman" pitchFamily="18" charset="0"/>
              </a:rPr>
              <a:t> CNPM – </a:t>
            </a:r>
            <a:r>
              <a:rPr lang="en-US" sz="2000" dirty="0" err="1" smtClean="0">
                <a:solidFill>
                  <a:srgbClr val="FE5815"/>
                </a:solidFill>
                <a:latin typeface="Times New Roman" pitchFamily="18" charset="0"/>
                <a:cs typeface="Times New Roman" pitchFamily="18" charset="0"/>
              </a:rPr>
              <a:t>Khoa</a:t>
            </a:r>
            <a:r>
              <a:rPr lang="en-US" sz="2000" dirty="0" smtClean="0">
                <a:solidFill>
                  <a:srgbClr val="FE5815"/>
                </a:solidFill>
                <a:latin typeface="Times New Roman" pitchFamily="18" charset="0"/>
                <a:cs typeface="Times New Roman" pitchFamily="18" charset="0"/>
              </a:rPr>
              <a:t> </a:t>
            </a:r>
            <a:r>
              <a:rPr lang="en-US" sz="2000" dirty="0">
                <a:solidFill>
                  <a:srgbClr val="FE5815"/>
                </a:solidFill>
                <a:latin typeface="Times New Roman" pitchFamily="18" charset="0"/>
                <a:cs typeface="Times New Roman" pitchFamily="18" charset="0"/>
              </a:rPr>
              <a:t>CNTT – </a:t>
            </a:r>
            <a:r>
              <a:rPr lang="en-US" sz="2000" dirty="0" err="1">
                <a:solidFill>
                  <a:srgbClr val="FE5815"/>
                </a:solidFill>
                <a:latin typeface="Times New Roman" pitchFamily="18" charset="0"/>
                <a:cs typeface="Times New Roman" pitchFamily="18" charset="0"/>
              </a:rPr>
              <a:t>Học</a:t>
            </a:r>
            <a:r>
              <a:rPr lang="en-US" sz="2000" dirty="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viện</a:t>
            </a:r>
            <a:r>
              <a:rPr lang="en-US" sz="2000" dirty="0" smtClean="0">
                <a:solidFill>
                  <a:srgbClr val="FE5815"/>
                </a:solidFill>
                <a:latin typeface="Times New Roman" pitchFamily="18" charset="0"/>
                <a:cs typeface="Times New Roman" pitchFamily="18" charset="0"/>
              </a:rPr>
              <a:t> KTQS</a:t>
            </a:r>
            <a:endParaRPr lang="en-US" sz="2000" dirty="0">
              <a:solidFill>
                <a:srgbClr val="FE5815"/>
              </a:solidFill>
              <a:latin typeface="Times New Roman" pitchFamily="18" charset="0"/>
              <a:cs typeface="Times New Roman" pitchFamily="18" charset="0"/>
            </a:endParaRPr>
          </a:p>
          <a:p>
            <a:pPr algn="ctr"/>
            <a:r>
              <a:rPr lang="en-US" sz="2000" dirty="0">
                <a:solidFill>
                  <a:srgbClr val="FE5815"/>
                </a:solidFill>
                <a:latin typeface="Times New Roman" pitchFamily="18" charset="0"/>
                <a:cs typeface="Times New Roman" pitchFamily="18" charset="0"/>
              </a:rPr>
              <a:t>Email: </a:t>
            </a:r>
            <a:r>
              <a:rPr lang="en-US" sz="2000" dirty="0" err="1" smtClean="0">
                <a:solidFill>
                  <a:srgbClr val="FE5815"/>
                </a:solidFill>
                <a:latin typeface="Times New Roman" pitchFamily="18" charset="0"/>
                <a:cs typeface="Times New Roman" pitchFamily="18" charset="0"/>
              </a:rPr>
              <a:t>tinnt@lqdtu.edu.vn</a:t>
            </a:r>
            <a:endParaRPr lang="en-US" sz="2000" dirty="0">
              <a:solidFill>
                <a:srgbClr val="FE5815"/>
              </a:solidFill>
              <a:latin typeface="Times New Roman" pitchFamily="18" charset="0"/>
              <a:cs typeface="Times New Roman" pitchFamily="18" charset="0"/>
            </a:endParaRPr>
          </a:p>
        </p:txBody>
      </p:sp>
    </p:spTree>
    <p:extLst>
      <p:ext uri="{BB962C8B-B14F-4D97-AF65-F5344CB8AC3E}">
        <p14:creationId xmlns:p14="http://schemas.microsoft.com/office/powerpoint/2010/main" val="371752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7848600" cy="1284668"/>
          </a:xfrm>
          <a:ln>
            <a:noFill/>
          </a:ln>
        </p:spPr>
        <p:style>
          <a:lnRef idx="2">
            <a:schemeClr val="dk1"/>
          </a:lnRef>
          <a:fillRef idx="1">
            <a:schemeClr val="lt1"/>
          </a:fillRef>
          <a:effectRef idx="0">
            <a:schemeClr val="dk1"/>
          </a:effectRef>
          <a:fontRef idx="minor">
            <a:schemeClr val="dk1"/>
          </a:fontRef>
        </p:style>
        <p:txBody>
          <a:bodyPr>
            <a:normAutofit fontScale="92500" lnSpcReduction="20000"/>
          </a:bodyPr>
          <a:lstStyle/>
          <a:p>
            <a:pPr marL="640080" indent="-342900" algn="just">
              <a:lnSpc>
                <a:spcPct val="120000"/>
              </a:lnSpc>
              <a:spcBef>
                <a:spcPts val="600"/>
              </a:spcBef>
              <a:buClr>
                <a:schemeClr val="bg2">
                  <a:lumMod val="50000"/>
                </a:schemeClr>
              </a:buClr>
              <a:buFont typeface="Wingdings" panose="05000000000000000000" pitchFamily="2" charset="2"/>
              <a:buChar char="Ø"/>
            </a:pPr>
            <a:r>
              <a:rPr lang="vi-VN" sz="2400" dirty="0">
                <a:latin typeface="+mj-lt"/>
              </a:rPr>
              <a:t>Thư viện các đối tượng, vũ khí, trang bị phương tiện phong phú, sát với thông số thực </a:t>
            </a:r>
            <a:r>
              <a:rPr lang="vi-VN" sz="2400" dirty="0" smtClean="0">
                <a:latin typeface="+mj-lt"/>
              </a:rPr>
              <a:t>tế</a:t>
            </a:r>
            <a:r>
              <a:rPr lang="en-US" sz="2400" dirty="0" smtClean="0">
                <a:latin typeface="Times New Roman" panose="02020603050405020304" pitchFamily="18" charset="0"/>
                <a:cs typeface="Times New Roman" panose="02020603050405020304" pitchFamily="18" charset="0"/>
              </a:rPr>
              <a:t>. </a:t>
            </a:r>
          </a:p>
          <a:p>
            <a:pPr marL="297180" algn="just">
              <a:lnSpc>
                <a:spcPct val="120000"/>
              </a:lnSpc>
              <a:spcBef>
                <a:spcPts val="600"/>
              </a:spcBef>
              <a:buClr>
                <a:schemeClr val="bg2">
                  <a:lumMod val="50000"/>
                </a:schemeClr>
              </a:buClr>
            </a:pPr>
            <a:r>
              <a:rPr lang="en-US" sz="2400" dirty="0" err="1" smtClean="0">
                <a:latin typeface="Times New Roman" panose="02020603050405020304" pitchFamily="18" charset="0"/>
                <a:cs typeface="Times New Roman" panose="02020603050405020304" pitchFamily="18" charset="0"/>
              </a:rPr>
              <a:t>Ví</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dụ</a:t>
            </a:r>
            <a:r>
              <a:rPr lang="en-US" sz="2400" dirty="0" smtClean="0">
                <a:latin typeface="Times New Roman" panose="02020603050405020304" pitchFamily="18" charset="0"/>
                <a:cs typeface="Times New Roman" panose="02020603050405020304" pitchFamily="18" charset="0"/>
              </a:rPr>
              <a:t>: </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304800"/>
            <a:ext cx="7848599" cy="5953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Tính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r>
              <a:rPr lang="en-US" sz="2400" b="1" dirty="0">
                <a:solidFill>
                  <a:schemeClr val="tx1"/>
                </a:solidFill>
                <a:latin typeface="Times New Roman" panose="02020603050405020304" pitchFamily="18" charset="0"/>
                <a:cs typeface="Times New Roman" panose="02020603050405020304" pitchFamily="18" charset="0"/>
              </a:rPr>
              <a:t> - </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thư</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viện</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vũ</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khí</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trang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bị</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phong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phú</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5" name="Picture 4" descr="C:\Users\Nguyen\Desktop\patriot1.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199068"/>
            <a:ext cx="3886200" cy="2371226"/>
          </a:xfrm>
          <a:prstGeom prst="rect">
            <a:avLst/>
          </a:prstGeom>
          <a:noFill/>
          <a:ln>
            <a:noFill/>
          </a:ln>
        </p:spPr>
      </p:pic>
      <p:pic>
        <p:nvPicPr>
          <p:cNvPr id="7" name="Picture 6" descr="C:\Users\Nguyen\Desktop\tructhang.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6124" y="2209800"/>
            <a:ext cx="4114476" cy="2362200"/>
          </a:xfrm>
          <a:prstGeom prst="rect">
            <a:avLst/>
          </a:prstGeom>
          <a:noFill/>
          <a:ln>
            <a:noFill/>
          </a:ln>
        </p:spPr>
      </p:pic>
      <p:pic>
        <p:nvPicPr>
          <p:cNvPr id="8" name="Picture 7" descr="C:\Users\Nguyen\Desktop\tructhang.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4766091"/>
            <a:ext cx="3886200" cy="1939509"/>
          </a:xfrm>
          <a:prstGeom prst="rect">
            <a:avLst/>
          </a:prstGeom>
          <a:noFill/>
          <a:ln>
            <a:noFill/>
          </a:ln>
        </p:spPr>
      </p:pic>
      <p:pic>
        <p:nvPicPr>
          <p:cNvPr id="9" name="Picture 8" descr="C:\Users\Nguyen\Desktop\tructhang.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5800" y="4724400"/>
            <a:ext cx="4114800" cy="1981201"/>
          </a:xfrm>
          <a:prstGeom prst="rect">
            <a:avLst/>
          </a:prstGeom>
          <a:noFill/>
          <a:ln>
            <a:noFill/>
          </a:ln>
        </p:spPr>
      </p:pic>
    </p:spTree>
    <p:extLst>
      <p:ext uri="{BB962C8B-B14F-4D97-AF65-F5344CB8AC3E}">
        <p14:creationId xmlns:p14="http://schemas.microsoft.com/office/powerpoint/2010/main" val="574827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1"/>
            <a:ext cx="8077200" cy="685800"/>
          </a:xfrm>
          <a:ln>
            <a:noFill/>
          </a:ln>
        </p:spPr>
        <p:style>
          <a:lnRef idx="2">
            <a:schemeClr val="dk1"/>
          </a:lnRef>
          <a:fillRef idx="1">
            <a:schemeClr val="lt1"/>
          </a:fillRef>
          <a:effectRef idx="0">
            <a:schemeClr val="dk1"/>
          </a:effectRef>
          <a:fontRef idx="minor">
            <a:schemeClr val="dk1"/>
          </a:fontRef>
        </p:style>
        <p:txBody>
          <a:bodyPr>
            <a:normAutofit/>
          </a:bodyPr>
          <a:lstStyle/>
          <a:p>
            <a:pPr marL="297180" algn="just">
              <a:lnSpc>
                <a:spcPct val="120000"/>
              </a:lnSpc>
              <a:spcBef>
                <a:spcPts val="600"/>
              </a:spcBef>
              <a:buClr>
                <a:schemeClr val="bg2">
                  <a:lumMod val="50000"/>
                </a:schemeClr>
              </a:buClr>
            </a:pPr>
            <a:r>
              <a:rPr lang="en-US" sz="2400" dirty="0" err="1" smtClean="0">
                <a:solidFill>
                  <a:schemeClr val="tx1"/>
                </a:solidFill>
                <a:latin typeface="Times New Roman" panose="02020603050405020304" pitchFamily="18" charset="0"/>
                <a:cs typeface="Times New Roman" panose="02020603050405020304" pitchFamily="18" charset="0"/>
              </a:rPr>
              <a:t>Ví</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dụ</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thư</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viện</a:t>
            </a:r>
            <a:r>
              <a:rPr lang="en-US" sz="2400" dirty="0">
                <a:solidFill>
                  <a:schemeClr val="tx1"/>
                </a:solidFill>
                <a:latin typeface="Times New Roman" panose="02020603050405020304" pitchFamily="18" charset="0"/>
                <a:cs typeface="Times New Roman" panose="02020603050405020304" pitchFamily="18" charset="0"/>
              </a:rPr>
              <a:t> </a:t>
            </a:r>
            <a:r>
              <a:rPr lang="vi-VN" sz="2400" dirty="0">
                <a:solidFill>
                  <a:schemeClr val="tx1"/>
                </a:solidFill>
                <a:latin typeface="Times New Roman" panose="02020603050405020304" pitchFamily="18" charset="0"/>
                <a:cs typeface="Times New Roman" panose="02020603050405020304" pitchFamily="18" charset="0"/>
              </a:rPr>
              <a:t>các đối tượng, vũ khí, trang </a:t>
            </a:r>
            <a:r>
              <a:rPr lang="vi-VN" sz="2400" dirty="0" smtClean="0">
                <a:solidFill>
                  <a:schemeClr val="tx1"/>
                </a:solidFill>
                <a:latin typeface="Times New Roman" panose="02020603050405020304" pitchFamily="18" charset="0"/>
                <a:cs typeface="Times New Roman" panose="02020603050405020304" pitchFamily="18" charset="0"/>
              </a:rPr>
              <a:t>bị</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tiếp</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319088"/>
            <a:ext cx="6095999" cy="4429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Tính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r>
              <a:rPr lang="en-US" sz="2400" b="1" dirty="0">
                <a:solidFill>
                  <a:schemeClr val="tx1"/>
                </a:solidFill>
                <a:latin typeface="Times New Roman" panose="02020603050405020304" pitchFamily="18" charset="0"/>
                <a:cs typeface="Times New Roman" panose="02020603050405020304" pitchFamily="18" charset="0"/>
              </a:rPr>
              <a:t> - </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a:solidFill>
                  <a:schemeClr val="tx1"/>
                </a:solidFill>
                <a:latin typeface="Times New Roman" panose="02020603050405020304" pitchFamily="18" charset="0"/>
                <a:cs typeface="Times New Roman" panose="02020603050405020304" pitchFamily="18" charset="0"/>
              </a:rPr>
              <a:t>u </a:t>
            </a:r>
            <a:r>
              <a:rPr lang="en-US" sz="2400" b="1" dirty="0" err="1">
                <a:solidFill>
                  <a:schemeClr val="tx1"/>
                </a:solidFill>
                <a:latin typeface="Times New Roman" panose="02020603050405020304" pitchFamily="18" charset="0"/>
                <a:cs typeface="Times New Roman" panose="02020603050405020304" pitchFamily="18" charset="0"/>
              </a:rPr>
              <a:t>điểm</a:t>
            </a:r>
            <a:r>
              <a:rPr lang="en-US" sz="2400" b="1" dirty="0">
                <a:solidFill>
                  <a:schemeClr val="tx1"/>
                </a:solidFill>
                <a:latin typeface="Times New Roman" panose="02020603050405020304" pitchFamily="18" charset="0"/>
                <a:cs typeface="Times New Roman" panose="02020603050405020304" pitchFamily="18" charset="0"/>
              </a:rPr>
              <a:t> VBS3 (</a:t>
            </a:r>
            <a:r>
              <a:rPr lang="en-US" sz="2400" b="1" dirty="0" err="1">
                <a:solidFill>
                  <a:schemeClr val="tx1"/>
                </a:solidFill>
                <a:latin typeface="Times New Roman" panose="02020603050405020304" pitchFamily="18" charset="0"/>
                <a:cs typeface="Times New Roman" panose="02020603050405020304" pitchFamily="18" charset="0"/>
              </a:rPr>
              <a:t>tiếp</a:t>
            </a:r>
            <a:r>
              <a:rPr lang="en-US" sz="2400" b="1" dirty="0">
                <a:solidFill>
                  <a:schemeClr val="tx1"/>
                </a:solidFill>
                <a:latin typeface="Times New Roman" panose="02020603050405020304" pitchFamily="18" charset="0"/>
                <a:cs typeface="Times New Roman" panose="02020603050405020304" pitchFamily="18" charset="0"/>
              </a:rPr>
              <a:t>)</a:t>
            </a:r>
          </a:p>
        </p:txBody>
      </p:sp>
      <p:pic>
        <p:nvPicPr>
          <p:cNvPr id="10" name="Picture 9" descr="https://manuals.bisimulations.com/vbs2/1-60/manuals/Content/Resources/Images/Editor_Manual/radar.jpg"/>
          <p:cNvPicPr/>
          <p:nvPr/>
        </p:nvPicPr>
        <p:blipFill>
          <a:blip r:embed="rId3" cstate="print"/>
          <a:srcRect/>
          <a:stretch>
            <a:fillRect/>
          </a:stretch>
        </p:blipFill>
        <p:spPr bwMode="auto">
          <a:xfrm>
            <a:off x="381000" y="1904999"/>
            <a:ext cx="3810000" cy="3505199"/>
          </a:xfrm>
          <a:prstGeom prst="rect">
            <a:avLst/>
          </a:prstGeom>
          <a:noFill/>
          <a:ln w="9525">
            <a:noFill/>
            <a:miter lim="800000"/>
            <a:headEnd/>
            <a:tailEnd/>
          </a:ln>
        </p:spPr>
      </p:pic>
      <p:pic>
        <p:nvPicPr>
          <p:cNvPr id="11" name="Picture 10" descr="http://tboc.army.mil/resources/product_catalog/lib/tpq_36.png"/>
          <p:cNvPicPr/>
          <p:nvPr/>
        </p:nvPicPr>
        <p:blipFill>
          <a:blip r:embed="rId4" cstate="print"/>
          <a:srcRect/>
          <a:stretch>
            <a:fillRect/>
          </a:stretch>
        </p:blipFill>
        <p:spPr bwMode="auto">
          <a:xfrm>
            <a:off x="4572000" y="1904999"/>
            <a:ext cx="4175975" cy="3497943"/>
          </a:xfrm>
          <a:prstGeom prst="rect">
            <a:avLst/>
          </a:prstGeom>
          <a:noFill/>
          <a:ln w="9525">
            <a:noFill/>
            <a:miter lim="800000"/>
            <a:headEnd/>
            <a:tailEnd/>
          </a:ln>
        </p:spPr>
      </p:pic>
      <p:sp>
        <p:nvSpPr>
          <p:cNvPr id="4" name="Rectangle 3"/>
          <p:cNvSpPr/>
          <p:nvPr/>
        </p:nvSpPr>
        <p:spPr>
          <a:xfrm>
            <a:off x="800100" y="5631359"/>
            <a:ext cx="3009900" cy="430887"/>
          </a:xfrm>
          <a:prstGeom prst="rect">
            <a:avLst/>
          </a:prstGeom>
        </p:spPr>
        <p:txBody>
          <a:bodyPr wrap="square">
            <a:spAutoFit/>
          </a:bodyPr>
          <a:lstStyle/>
          <a:p>
            <a:r>
              <a:rPr lang="en-US" sz="2200" dirty="0">
                <a:solidFill>
                  <a:prstClr val="black"/>
                </a:solidFill>
                <a:latin typeface="Times New Roman" panose="02020603050405020304" pitchFamily="18" charset="0"/>
                <a:ea typeface="Calibri" panose="020F0502020204030204" pitchFamily="34" charset="0"/>
              </a:rPr>
              <a:t>Surface radar for ships</a:t>
            </a:r>
            <a:endParaRPr lang="en-US" sz="2200" dirty="0">
              <a:solidFill>
                <a:prstClr val="black"/>
              </a:solidFill>
            </a:endParaRPr>
          </a:p>
        </p:txBody>
      </p:sp>
      <p:sp>
        <p:nvSpPr>
          <p:cNvPr id="6" name="Rectangle 5"/>
          <p:cNvSpPr/>
          <p:nvPr/>
        </p:nvSpPr>
        <p:spPr>
          <a:xfrm>
            <a:off x="4800600" y="5631359"/>
            <a:ext cx="4191000" cy="769441"/>
          </a:xfrm>
          <a:prstGeom prst="rect">
            <a:avLst/>
          </a:prstGeom>
        </p:spPr>
        <p:txBody>
          <a:bodyPr wrap="square">
            <a:spAutoFit/>
          </a:bodyPr>
          <a:lstStyle/>
          <a:p>
            <a:pPr algn="ctr"/>
            <a:r>
              <a:rPr lang="en-US" sz="2200" dirty="0" smtClean="0">
                <a:solidFill>
                  <a:prstClr val="black"/>
                </a:solidFill>
                <a:latin typeface="Times New Roman" panose="02020603050405020304" pitchFamily="18" charset="0"/>
                <a:ea typeface="Calibri" panose="020F0502020204030204" pitchFamily="34" charset="0"/>
              </a:rPr>
              <a:t>Hughes </a:t>
            </a:r>
            <a:r>
              <a:rPr lang="en-US" sz="2200" dirty="0">
                <a:solidFill>
                  <a:prstClr val="black"/>
                </a:solidFill>
                <a:latin typeface="Times New Roman" panose="02020603050405020304" pitchFamily="18" charset="0"/>
                <a:ea typeface="Calibri" panose="020F0502020204030204" pitchFamily="34" charset="0"/>
              </a:rPr>
              <a:t>AN/TPQ-36 </a:t>
            </a:r>
            <a:r>
              <a:rPr lang="en-US" sz="2200" dirty="0" err="1">
                <a:solidFill>
                  <a:prstClr val="black"/>
                </a:solidFill>
                <a:latin typeface="Times New Roman" panose="02020603050405020304" pitchFamily="18" charset="0"/>
                <a:ea typeface="Calibri" panose="020F0502020204030204" pitchFamily="34" charset="0"/>
              </a:rPr>
              <a:t>Firefinder</a:t>
            </a:r>
            <a:r>
              <a:rPr lang="en-US" sz="2200" dirty="0">
                <a:solidFill>
                  <a:prstClr val="black"/>
                </a:solidFill>
                <a:latin typeface="Times New Roman" panose="02020603050405020304" pitchFamily="18" charset="0"/>
                <a:ea typeface="Calibri" panose="020F0502020204030204" pitchFamily="34" charset="0"/>
              </a:rPr>
              <a:t> Weapon Locating Radar</a:t>
            </a:r>
            <a:endParaRPr lang="en-US" sz="2200" dirty="0">
              <a:solidFill>
                <a:prstClr val="black"/>
              </a:solidFill>
            </a:endParaRPr>
          </a:p>
        </p:txBody>
      </p:sp>
    </p:spTree>
    <p:extLst>
      <p:ext uri="{BB962C8B-B14F-4D97-AF65-F5344CB8AC3E}">
        <p14:creationId xmlns:p14="http://schemas.microsoft.com/office/powerpoint/2010/main" val="847914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8954"/>
            <a:ext cx="6324600"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LOẠI XE </a:t>
            </a:r>
            <a:r>
              <a:rPr lang="en-US" sz="2400" b="1" dirty="0" err="1" smtClean="0">
                <a:solidFill>
                  <a:schemeClr val="tx1"/>
                </a:solidFill>
                <a:latin typeface="Times New Roman" panose="02020603050405020304" pitchFamily="18" charset="0"/>
                <a:cs typeface="Times New Roman" panose="02020603050405020304" pitchFamily="18" charset="0"/>
              </a:rPr>
              <a:t>cơ</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giới</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542169" y="3096617"/>
            <a:ext cx="2448059" cy="369332"/>
          </a:xfrm>
          <a:prstGeom prst="rect">
            <a:avLst/>
          </a:prstGeom>
        </p:spPr>
        <p:txBody>
          <a:bodyPr wrap="square">
            <a:spAutoFit/>
          </a:bodyPr>
          <a:lstStyle/>
          <a:p>
            <a:pPr algn="ctr"/>
            <a:r>
              <a:rPr lang="en-US" dirty="0">
                <a:solidFill>
                  <a:prstClr val="black"/>
                </a:solidFill>
              </a:rPr>
              <a:t>X Caiman </a:t>
            </a:r>
          </a:p>
        </p:txBody>
      </p:sp>
      <p:sp>
        <p:nvSpPr>
          <p:cNvPr id="12" name="Rectangle 11"/>
          <p:cNvSpPr/>
          <p:nvPr/>
        </p:nvSpPr>
        <p:spPr>
          <a:xfrm>
            <a:off x="3546977" y="3092014"/>
            <a:ext cx="2116926" cy="369332"/>
          </a:xfrm>
          <a:prstGeom prst="rect">
            <a:avLst/>
          </a:prstGeom>
        </p:spPr>
        <p:txBody>
          <a:bodyPr wrap="none">
            <a:spAutoFit/>
          </a:bodyPr>
          <a:lstStyle/>
          <a:p>
            <a:r>
              <a:rPr lang="en-US" dirty="0">
                <a:solidFill>
                  <a:prstClr val="black"/>
                </a:solidFill>
              </a:rPr>
              <a:t>X Cougar - JERRV</a:t>
            </a:r>
          </a:p>
        </p:txBody>
      </p:sp>
      <p:sp>
        <p:nvSpPr>
          <p:cNvPr id="16" name="Rectangle 15"/>
          <p:cNvSpPr/>
          <p:nvPr/>
        </p:nvSpPr>
        <p:spPr>
          <a:xfrm>
            <a:off x="6073407" y="6139934"/>
            <a:ext cx="2672591" cy="369332"/>
          </a:xfrm>
          <a:prstGeom prst="rect">
            <a:avLst/>
          </a:prstGeom>
        </p:spPr>
        <p:txBody>
          <a:bodyPr wrap="none">
            <a:spAutoFit/>
          </a:bodyPr>
          <a:lstStyle/>
          <a:p>
            <a:r>
              <a:rPr lang="en-US" dirty="0">
                <a:solidFill>
                  <a:prstClr val="black"/>
                </a:solidFill>
              </a:rPr>
              <a:t>X M1078 - Troop Carrier</a:t>
            </a:r>
          </a:p>
        </p:txBody>
      </p:sp>
      <p:sp>
        <p:nvSpPr>
          <p:cNvPr id="24" name="Rectangle 23"/>
          <p:cNvSpPr/>
          <p:nvPr/>
        </p:nvSpPr>
        <p:spPr>
          <a:xfrm>
            <a:off x="5872509" y="3092014"/>
            <a:ext cx="2886368" cy="369332"/>
          </a:xfrm>
          <a:prstGeom prst="rect">
            <a:avLst/>
          </a:prstGeom>
        </p:spPr>
        <p:txBody>
          <a:bodyPr wrap="none">
            <a:spAutoFit/>
          </a:bodyPr>
          <a:lstStyle/>
          <a:p>
            <a:r>
              <a:rPr lang="en-US" dirty="0">
                <a:solidFill>
                  <a:prstClr val="black"/>
                </a:solidFill>
              </a:rPr>
              <a:t>X M1075A1 HEMTT - PLS</a:t>
            </a:r>
          </a:p>
        </p:txBody>
      </p:sp>
      <p:sp>
        <p:nvSpPr>
          <p:cNvPr id="26" name="Rectangle 25"/>
          <p:cNvSpPr/>
          <p:nvPr/>
        </p:nvSpPr>
        <p:spPr>
          <a:xfrm>
            <a:off x="458766" y="6139934"/>
            <a:ext cx="2741634" cy="369332"/>
          </a:xfrm>
          <a:prstGeom prst="rect">
            <a:avLst/>
          </a:prstGeom>
        </p:spPr>
        <p:txBody>
          <a:bodyPr wrap="square">
            <a:spAutoFit/>
          </a:bodyPr>
          <a:lstStyle/>
          <a:p>
            <a:pPr algn="ctr"/>
            <a:r>
              <a:rPr lang="en-US" dirty="0">
                <a:solidFill>
                  <a:prstClr val="black"/>
                </a:solidFill>
              </a:rPr>
              <a:t>X M1088 - Tractor</a:t>
            </a:r>
          </a:p>
        </p:txBody>
      </p:sp>
      <p:sp>
        <p:nvSpPr>
          <p:cNvPr id="28" name="Rectangle 27"/>
          <p:cNvSpPr/>
          <p:nvPr/>
        </p:nvSpPr>
        <p:spPr>
          <a:xfrm>
            <a:off x="3314701" y="6068428"/>
            <a:ext cx="2608471" cy="369332"/>
          </a:xfrm>
          <a:prstGeom prst="rect">
            <a:avLst/>
          </a:prstGeom>
        </p:spPr>
        <p:txBody>
          <a:bodyPr wrap="none">
            <a:spAutoFit/>
          </a:bodyPr>
          <a:lstStyle/>
          <a:p>
            <a:r>
              <a:rPr lang="en-US" dirty="0">
                <a:solidFill>
                  <a:prstClr val="black"/>
                </a:solidFill>
              </a:rPr>
              <a:t>X M997A2 - Ambulance</a:t>
            </a:r>
          </a:p>
        </p:txBody>
      </p:sp>
      <p:pic>
        <p:nvPicPr>
          <p:cNvPr id="3" name="Picture 2"/>
          <p:cNvPicPr>
            <a:picLocks noChangeAspect="1"/>
          </p:cNvPicPr>
          <p:nvPr/>
        </p:nvPicPr>
        <p:blipFill>
          <a:blip r:embed="rId2"/>
          <a:stretch>
            <a:fillRect/>
          </a:stretch>
        </p:blipFill>
        <p:spPr>
          <a:xfrm>
            <a:off x="381472" y="1028630"/>
            <a:ext cx="2818928" cy="1979504"/>
          </a:xfrm>
          <a:prstGeom prst="rect">
            <a:avLst/>
          </a:prstGeom>
        </p:spPr>
      </p:pic>
      <p:pic>
        <p:nvPicPr>
          <p:cNvPr id="4" name="Picture 3"/>
          <p:cNvPicPr>
            <a:picLocks noChangeAspect="1"/>
          </p:cNvPicPr>
          <p:nvPr/>
        </p:nvPicPr>
        <p:blipFill>
          <a:blip r:embed="rId3"/>
          <a:stretch>
            <a:fillRect/>
          </a:stretch>
        </p:blipFill>
        <p:spPr>
          <a:xfrm>
            <a:off x="3371464" y="1017409"/>
            <a:ext cx="2286000" cy="1990725"/>
          </a:xfrm>
          <a:prstGeom prst="rect">
            <a:avLst/>
          </a:prstGeom>
        </p:spPr>
      </p:pic>
      <p:pic>
        <p:nvPicPr>
          <p:cNvPr id="5" name="Picture 4"/>
          <p:cNvPicPr>
            <a:picLocks noChangeAspect="1"/>
          </p:cNvPicPr>
          <p:nvPr/>
        </p:nvPicPr>
        <p:blipFill>
          <a:blip r:embed="rId4"/>
          <a:stretch>
            <a:fillRect/>
          </a:stretch>
        </p:blipFill>
        <p:spPr>
          <a:xfrm>
            <a:off x="6016585" y="1017408"/>
            <a:ext cx="2517815" cy="1990725"/>
          </a:xfrm>
          <a:prstGeom prst="rect">
            <a:avLst/>
          </a:prstGeom>
        </p:spPr>
      </p:pic>
      <p:pic>
        <p:nvPicPr>
          <p:cNvPr id="6" name="Picture 5"/>
          <p:cNvPicPr>
            <a:picLocks noChangeAspect="1"/>
          </p:cNvPicPr>
          <p:nvPr/>
        </p:nvPicPr>
        <p:blipFill>
          <a:blip r:embed="rId5"/>
          <a:stretch>
            <a:fillRect/>
          </a:stretch>
        </p:blipFill>
        <p:spPr>
          <a:xfrm>
            <a:off x="349275" y="3780458"/>
            <a:ext cx="2851125" cy="2136712"/>
          </a:xfrm>
          <a:prstGeom prst="rect">
            <a:avLst/>
          </a:prstGeom>
        </p:spPr>
      </p:pic>
      <p:pic>
        <p:nvPicPr>
          <p:cNvPr id="7" name="Picture 6"/>
          <p:cNvPicPr>
            <a:picLocks noChangeAspect="1"/>
          </p:cNvPicPr>
          <p:nvPr/>
        </p:nvPicPr>
        <p:blipFill>
          <a:blip r:embed="rId6"/>
          <a:stretch>
            <a:fillRect/>
          </a:stretch>
        </p:blipFill>
        <p:spPr>
          <a:xfrm>
            <a:off x="3400441" y="3780458"/>
            <a:ext cx="2263462" cy="2136712"/>
          </a:xfrm>
          <a:prstGeom prst="rect">
            <a:avLst/>
          </a:prstGeom>
        </p:spPr>
      </p:pic>
      <p:pic>
        <p:nvPicPr>
          <p:cNvPr id="8" name="Picture 7"/>
          <p:cNvPicPr>
            <a:picLocks noChangeAspect="1"/>
          </p:cNvPicPr>
          <p:nvPr/>
        </p:nvPicPr>
        <p:blipFill>
          <a:blip r:embed="rId7"/>
          <a:stretch>
            <a:fillRect/>
          </a:stretch>
        </p:blipFill>
        <p:spPr>
          <a:xfrm>
            <a:off x="5985460" y="3780458"/>
            <a:ext cx="2548939" cy="2136712"/>
          </a:xfrm>
          <a:prstGeom prst="rect">
            <a:avLst/>
          </a:prstGeom>
        </p:spPr>
      </p:pic>
    </p:spTree>
    <p:extLst>
      <p:ext uri="{BB962C8B-B14F-4D97-AF65-F5344CB8AC3E}">
        <p14:creationId xmlns:p14="http://schemas.microsoft.com/office/powerpoint/2010/main" val="3062989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8954"/>
            <a:ext cx="6324600"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LOẠI XE </a:t>
            </a:r>
            <a:r>
              <a:rPr lang="en-US" sz="2400" b="1" dirty="0" err="1" smtClean="0">
                <a:solidFill>
                  <a:schemeClr val="tx1"/>
                </a:solidFill>
                <a:latin typeface="Times New Roman" panose="02020603050405020304" pitchFamily="18" charset="0"/>
                <a:cs typeface="Times New Roman" panose="02020603050405020304" pitchFamily="18" charset="0"/>
              </a:rPr>
              <a:t>tăng</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619463" y="3189054"/>
            <a:ext cx="2448059" cy="369332"/>
          </a:xfrm>
          <a:prstGeom prst="rect">
            <a:avLst/>
          </a:prstGeom>
        </p:spPr>
        <p:txBody>
          <a:bodyPr wrap="square">
            <a:spAutoFit/>
          </a:bodyPr>
          <a:lstStyle/>
          <a:p>
            <a:r>
              <a:rPr lang="en-US" dirty="0">
                <a:solidFill>
                  <a:prstClr val="black"/>
                </a:solidFill>
              </a:rPr>
              <a:t>X M109A6 Paladin</a:t>
            </a:r>
          </a:p>
        </p:txBody>
      </p:sp>
      <p:sp>
        <p:nvSpPr>
          <p:cNvPr id="12" name="Rectangle 11"/>
          <p:cNvSpPr/>
          <p:nvPr/>
        </p:nvSpPr>
        <p:spPr>
          <a:xfrm>
            <a:off x="3685834" y="3101564"/>
            <a:ext cx="1971630" cy="369332"/>
          </a:xfrm>
          <a:prstGeom prst="rect">
            <a:avLst/>
          </a:prstGeom>
        </p:spPr>
        <p:txBody>
          <a:bodyPr wrap="none">
            <a:spAutoFit/>
          </a:bodyPr>
          <a:lstStyle/>
          <a:p>
            <a:r>
              <a:rPr lang="en-US" dirty="0">
                <a:solidFill>
                  <a:prstClr val="black"/>
                </a:solidFill>
              </a:rPr>
              <a:t>X M1A1 - AT load</a:t>
            </a:r>
          </a:p>
        </p:txBody>
      </p:sp>
      <p:pic>
        <p:nvPicPr>
          <p:cNvPr id="15" name="Picture 14"/>
          <p:cNvPicPr>
            <a:picLocks noChangeAspect="1"/>
          </p:cNvPicPr>
          <p:nvPr/>
        </p:nvPicPr>
        <p:blipFill>
          <a:blip r:embed="rId2"/>
          <a:stretch>
            <a:fillRect/>
          </a:stretch>
        </p:blipFill>
        <p:spPr>
          <a:xfrm>
            <a:off x="6219307" y="3780458"/>
            <a:ext cx="2209591" cy="2136712"/>
          </a:xfrm>
          <a:prstGeom prst="rect">
            <a:avLst/>
          </a:prstGeom>
        </p:spPr>
      </p:pic>
      <p:sp>
        <p:nvSpPr>
          <p:cNvPr id="16" name="Rectangle 15"/>
          <p:cNvSpPr/>
          <p:nvPr/>
        </p:nvSpPr>
        <p:spPr>
          <a:xfrm>
            <a:off x="6629400" y="6073514"/>
            <a:ext cx="1107996" cy="369332"/>
          </a:xfrm>
          <a:prstGeom prst="rect">
            <a:avLst/>
          </a:prstGeom>
        </p:spPr>
        <p:txBody>
          <a:bodyPr wrap="none">
            <a:spAutoFit/>
          </a:bodyPr>
          <a:lstStyle/>
          <a:p>
            <a:r>
              <a:rPr lang="en-US" dirty="0">
                <a:solidFill>
                  <a:prstClr val="black"/>
                </a:solidFill>
              </a:rPr>
              <a:t>X BMP-1</a:t>
            </a:r>
          </a:p>
        </p:txBody>
      </p:sp>
      <p:pic>
        <p:nvPicPr>
          <p:cNvPr id="20" name="Picture 19"/>
          <p:cNvPicPr>
            <a:picLocks noChangeAspect="1"/>
          </p:cNvPicPr>
          <p:nvPr/>
        </p:nvPicPr>
        <p:blipFill>
          <a:blip r:embed="rId3"/>
          <a:stretch>
            <a:fillRect/>
          </a:stretch>
        </p:blipFill>
        <p:spPr>
          <a:xfrm>
            <a:off x="486587" y="1034452"/>
            <a:ext cx="2713813" cy="1973682"/>
          </a:xfrm>
          <a:prstGeom prst="rect">
            <a:avLst/>
          </a:prstGeom>
        </p:spPr>
      </p:pic>
      <p:pic>
        <p:nvPicPr>
          <p:cNvPr id="22" name="Picture 21"/>
          <p:cNvPicPr>
            <a:picLocks noChangeAspect="1"/>
          </p:cNvPicPr>
          <p:nvPr/>
        </p:nvPicPr>
        <p:blipFill>
          <a:blip r:embed="rId4"/>
          <a:stretch>
            <a:fillRect/>
          </a:stretch>
        </p:blipFill>
        <p:spPr>
          <a:xfrm>
            <a:off x="3547699" y="1030874"/>
            <a:ext cx="2247900" cy="1977260"/>
          </a:xfrm>
          <a:prstGeom prst="rect">
            <a:avLst/>
          </a:prstGeom>
        </p:spPr>
      </p:pic>
      <p:pic>
        <p:nvPicPr>
          <p:cNvPr id="23" name="Picture 22"/>
          <p:cNvPicPr>
            <a:picLocks noChangeAspect="1"/>
          </p:cNvPicPr>
          <p:nvPr/>
        </p:nvPicPr>
        <p:blipFill>
          <a:blip r:embed="rId5"/>
          <a:stretch>
            <a:fillRect/>
          </a:stretch>
        </p:blipFill>
        <p:spPr>
          <a:xfrm>
            <a:off x="6142898" y="1030874"/>
            <a:ext cx="2286000" cy="1866900"/>
          </a:xfrm>
          <a:prstGeom prst="rect">
            <a:avLst/>
          </a:prstGeom>
        </p:spPr>
      </p:pic>
      <p:sp>
        <p:nvSpPr>
          <p:cNvPr id="24" name="Rectangle 23"/>
          <p:cNvSpPr/>
          <p:nvPr/>
        </p:nvSpPr>
        <p:spPr>
          <a:xfrm>
            <a:off x="6353119" y="3101564"/>
            <a:ext cx="1851789" cy="369332"/>
          </a:xfrm>
          <a:prstGeom prst="rect">
            <a:avLst/>
          </a:prstGeom>
        </p:spPr>
        <p:txBody>
          <a:bodyPr wrap="none">
            <a:spAutoFit/>
          </a:bodyPr>
          <a:lstStyle/>
          <a:p>
            <a:r>
              <a:rPr lang="en-US" dirty="0">
                <a:solidFill>
                  <a:prstClr val="black"/>
                </a:solidFill>
              </a:rPr>
              <a:t>X M2A3 Bradley</a:t>
            </a:r>
          </a:p>
        </p:txBody>
      </p:sp>
      <p:pic>
        <p:nvPicPr>
          <p:cNvPr id="25" name="Picture 24"/>
          <p:cNvPicPr>
            <a:picLocks noChangeAspect="1"/>
          </p:cNvPicPr>
          <p:nvPr/>
        </p:nvPicPr>
        <p:blipFill>
          <a:blip r:embed="rId6"/>
          <a:stretch>
            <a:fillRect/>
          </a:stretch>
        </p:blipFill>
        <p:spPr>
          <a:xfrm>
            <a:off x="381472" y="3688320"/>
            <a:ext cx="2686050" cy="2228850"/>
          </a:xfrm>
          <a:prstGeom prst="rect">
            <a:avLst/>
          </a:prstGeom>
        </p:spPr>
      </p:pic>
      <p:sp>
        <p:nvSpPr>
          <p:cNvPr id="26" name="Rectangle 25"/>
          <p:cNvSpPr/>
          <p:nvPr/>
        </p:nvSpPr>
        <p:spPr>
          <a:xfrm>
            <a:off x="458766" y="6139934"/>
            <a:ext cx="2531462" cy="369332"/>
          </a:xfrm>
          <a:prstGeom prst="rect">
            <a:avLst/>
          </a:prstGeom>
        </p:spPr>
        <p:txBody>
          <a:bodyPr wrap="none">
            <a:spAutoFit/>
          </a:bodyPr>
          <a:lstStyle/>
          <a:p>
            <a:r>
              <a:rPr lang="en-US" dirty="0">
                <a:solidFill>
                  <a:prstClr val="black"/>
                </a:solidFill>
              </a:rPr>
              <a:t>X M577A3 - Command</a:t>
            </a:r>
          </a:p>
        </p:txBody>
      </p:sp>
      <p:pic>
        <p:nvPicPr>
          <p:cNvPr id="27" name="Picture 26"/>
          <p:cNvPicPr>
            <a:picLocks noChangeAspect="1"/>
          </p:cNvPicPr>
          <p:nvPr/>
        </p:nvPicPr>
        <p:blipFill>
          <a:blip r:embed="rId7"/>
          <a:stretch>
            <a:fillRect/>
          </a:stretch>
        </p:blipFill>
        <p:spPr>
          <a:xfrm>
            <a:off x="3465525" y="3729966"/>
            <a:ext cx="2406984" cy="2238645"/>
          </a:xfrm>
          <a:prstGeom prst="rect">
            <a:avLst/>
          </a:prstGeom>
        </p:spPr>
      </p:pic>
      <p:sp>
        <p:nvSpPr>
          <p:cNvPr id="28" name="Rectangle 27"/>
          <p:cNvSpPr/>
          <p:nvPr/>
        </p:nvSpPr>
        <p:spPr>
          <a:xfrm>
            <a:off x="3707635" y="6052491"/>
            <a:ext cx="1655197" cy="369332"/>
          </a:xfrm>
          <a:prstGeom prst="rect">
            <a:avLst/>
          </a:prstGeom>
        </p:spPr>
        <p:txBody>
          <a:bodyPr wrap="none">
            <a:spAutoFit/>
          </a:bodyPr>
          <a:lstStyle/>
          <a:p>
            <a:r>
              <a:rPr lang="en-US" dirty="0">
                <a:solidFill>
                  <a:prstClr val="black"/>
                </a:solidFill>
              </a:rPr>
              <a:t>X M60 - AVLM</a:t>
            </a:r>
          </a:p>
        </p:txBody>
      </p:sp>
    </p:spTree>
    <p:extLst>
      <p:ext uri="{BB962C8B-B14F-4D97-AF65-F5344CB8AC3E}">
        <p14:creationId xmlns:p14="http://schemas.microsoft.com/office/powerpoint/2010/main" val="315476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8954"/>
            <a:ext cx="6324600"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LOẠI </a:t>
            </a:r>
            <a:r>
              <a:rPr lang="en-US" sz="2400" b="1" dirty="0" err="1" smtClean="0">
                <a:solidFill>
                  <a:schemeClr val="tx1"/>
                </a:solidFill>
                <a:latin typeface="Times New Roman" panose="02020603050405020304" pitchFamily="18" charset="0"/>
                <a:cs typeface="Times New Roman" panose="02020603050405020304" pitchFamily="18" charset="0"/>
              </a:rPr>
              <a:t>máy</a:t>
            </a:r>
            <a:r>
              <a:rPr lang="en-US" sz="2400" b="1" dirty="0" smtClean="0">
                <a:solidFill>
                  <a:schemeClr val="tx1"/>
                </a:solidFill>
                <a:latin typeface="Times New Roman" panose="02020603050405020304" pitchFamily="18" charset="0"/>
                <a:cs typeface="Times New Roman" panose="02020603050405020304" pitchFamily="18" charset="0"/>
              </a:rPr>
              <a:t> bay</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365111" y="3004872"/>
            <a:ext cx="2454288" cy="369332"/>
          </a:xfrm>
          <a:prstGeom prst="rect">
            <a:avLst/>
          </a:prstGeom>
        </p:spPr>
        <p:txBody>
          <a:bodyPr wrap="square">
            <a:spAutoFit/>
          </a:bodyPr>
          <a:lstStyle/>
          <a:p>
            <a:pPr algn="ctr"/>
            <a:r>
              <a:rPr lang="en-US" dirty="0">
                <a:solidFill>
                  <a:prstClr val="black"/>
                </a:solidFill>
              </a:rPr>
              <a:t>X AH-64D </a:t>
            </a:r>
            <a:r>
              <a:rPr lang="en-US" dirty="0" smtClean="0">
                <a:solidFill>
                  <a:prstClr val="black"/>
                </a:solidFill>
              </a:rPr>
              <a:t>Apache</a:t>
            </a:r>
            <a:endParaRPr lang="en-US" dirty="0">
              <a:solidFill>
                <a:prstClr val="black"/>
              </a:solidFill>
            </a:endParaRPr>
          </a:p>
        </p:txBody>
      </p:sp>
      <p:sp>
        <p:nvSpPr>
          <p:cNvPr id="12" name="Rectangle 11"/>
          <p:cNvSpPr/>
          <p:nvPr/>
        </p:nvSpPr>
        <p:spPr>
          <a:xfrm>
            <a:off x="3048000" y="3003696"/>
            <a:ext cx="2514600" cy="369332"/>
          </a:xfrm>
          <a:prstGeom prst="rect">
            <a:avLst/>
          </a:prstGeom>
        </p:spPr>
        <p:txBody>
          <a:bodyPr wrap="square">
            <a:spAutoFit/>
          </a:bodyPr>
          <a:lstStyle/>
          <a:p>
            <a:pPr algn="ctr"/>
            <a:r>
              <a:rPr lang="en-US" dirty="0">
                <a:solidFill>
                  <a:prstClr val="black"/>
                </a:solidFill>
              </a:rPr>
              <a:t>X AH-64D Longbow </a:t>
            </a:r>
          </a:p>
        </p:txBody>
      </p:sp>
      <p:sp>
        <p:nvSpPr>
          <p:cNvPr id="16" name="Rectangle 15"/>
          <p:cNvSpPr/>
          <p:nvPr/>
        </p:nvSpPr>
        <p:spPr>
          <a:xfrm>
            <a:off x="6336163" y="5867595"/>
            <a:ext cx="1762021" cy="369332"/>
          </a:xfrm>
          <a:prstGeom prst="rect">
            <a:avLst/>
          </a:prstGeom>
        </p:spPr>
        <p:txBody>
          <a:bodyPr wrap="none">
            <a:spAutoFit/>
          </a:bodyPr>
          <a:lstStyle/>
          <a:p>
            <a:r>
              <a:rPr lang="en-US" dirty="0">
                <a:solidFill>
                  <a:prstClr val="black"/>
                </a:solidFill>
              </a:rPr>
              <a:t>F-16C - M61A1</a:t>
            </a:r>
          </a:p>
        </p:txBody>
      </p:sp>
      <p:sp>
        <p:nvSpPr>
          <p:cNvPr id="24" name="Rectangle 23"/>
          <p:cNvSpPr/>
          <p:nvPr/>
        </p:nvSpPr>
        <p:spPr>
          <a:xfrm>
            <a:off x="6264631" y="3003696"/>
            <a:ext cx="1813382" cy="369332"/>
          </a:xfrm>
          <a:prstGeom prst="rect">
            <a:avLst/>
          </a:prstGeom>
        </p:spPr>
        <p:txBody>
          <a:bodyPr wrap="none">
            <a:spAutoFit/>
          </a:bodyPr>
          <a:lstStyle/>
          <a:p>
            <a:r>
              <a:rPr lang="en-US" dirty="0">
                <a:solidFill>
                  <a:prstClr val="black"/>
                </a:solidFill>
              </a:rPr>
              <a:t>X AH-6J - M134</a:t>
            </a:r>
          </a:p>
        </p:txBody>
      </p:sp>
      <p:sp>
        <p:nvSpPr>
          <p:cNvPr id="26" name="Rectangle 25"/>
          <p:cNvSpPr/>
          <p:nvPr/>
        </p:nvSpPr>
        <p:spPr>
          <a:xfrm>
            <a:off x="251510" y="5867595"/>
            <a:ext cx="2741634" cy="369332"/>
          </a:xfrm>
          <a:prstGeom prst="rect">
            <a:avLst/>
          </a:prstGeom>
        </p:spPr>
        <p:txBody>
          <a:bodyPr wrap="square">
            <a:spAutoFit/>
          </a:bodyPr>
          <a:lstStyle/>
          <a:p>
            <a:pPr algn="ctr"/>
            <a:r>
              <a:rPr lang="en-US" dirty="0">
                <a:solidFill>
                  <a:prstClr val="black"/>
                </a:solidFill>
              </a:rPr>
              <a:t>X CH-47D - M134</a:t>
            </a:r>
          </a:p>
        </p:txBody>
      </p:sp>
      <p:sp>
        <p:nvSpPr>
          <p:cNvPr id="28" name="Rectangle 27"/>
          <p:cNvSpPr/>
          <p:nvPr/>
        </p:nvSpPr>
        <p:spPr>
          <a:xfrm>
            <a:off x="3107814" y="5870344"/>
            <a:ext cx="1980029" cy="369332"/>
          </a:xfrm>
          <a:prstGeom prst="rect">
            <a:avLst/>
          </a:prstGeom>
        </p:spPr>
        <p:txBody>
          <a:bodyPr wrap="none">
            <a:spAutoFit/>
          </a:bodyPr>
          <a:lstStyle/>
          <a:p>
            <a:r>
              <a:rPr lang="en-US" dirty="0">
                <a:solidFill>
                  <a:prstClr val="black"/>
                </a:solidFill>
              </a:rPr>
              <a:t>F/A-18C - M61A1</a:t>
            </a:r>
          </a:p>
        </p:txBody>
      </p:sp>
      <p:pic>
        <p:nvPicPr>
          <p:cNvPr id="9" name="Picture 8"/>
          <p:cNvPicPr>
            <a:picLocks noChangeAspect="1"/>
          </p:cNvPicPr>
          <p:nvPr/>
        </p:nvPicPr>
        <p:blipFill>
          <a:blip r:embed="rId2"/>
          <a:stretch>
            <a:fillRect/>
          </a:stretch>
        </p:blipFill>
        <p:spPr>
          <a:xfrm>
            <a:off x="434080" y="1001458"/>
            <a:ext cx="2385319" cy="1780650"/>
          </a:xfrm>
          <a:prstGeom prst="rect">
            <a:avLst/>
          </a:prstGeom>
        </p:spPr>
      </p:pic>
      <p:pic>
        <p:nvPicPr>
          <p:cNvPr id="11" name="Picture 10"/>
          <p:cNvPicPr>
            <a:picLocks noChangeAspect="1"/>
          </p:cNvPicPr>
          <p:nvPr/>
        </p:nvPicPr>
        <p:blipFill>
          <a:blip r:embed="rId3"/>
          <a:stretch>
            <a:fillRect/>
          </a:stretch>
        </p:blipFill>
        <p:spPr>
          <a:xfrm>
            <a:off x="3048000" y="1003421"/>
            <a:ext cx="2514600" cy="1778687"/>
          </a:xfrm>
          <a:prstGeom prst="rect">
            <a:avLst/>
          </a:prstGeom>
        </p:spPr>
      </p:pic>
      <p:pic>
        <p:nvPicPr>
          <p:cNvPr id="13" name="Picture 12"/>
          <p:cNvPicPr>
            <a:picLocks noChangeAspect="1"/>
          </p:cNvPicPr>
          <p:nvPr/>
        </p:nvPicPr>
        <p:blipFill>
          <a:blip r:embed="rId4"/>
          <a:stretch>
            <a:fillRect/>
          </a:stretch>
        </p:blipFill>
        <p:spPr>
          <a:xfrm>
            <a:off x="5985460" y="1011923"/>
            <a:ext cx="2371725" cy="1769009"/>
          </a:xfrm>
          <a:prstGeom prst="rect">
            <a:avLst/>
          </a:prstGeom>
        </p:spPr>
      </p:pic>
      <p:pic>
        <p:nvPicPr>
          <p:cNvPr id="14" name="Picture 13"/>
          <p:cNvPicPr>
            <a:picLocks noChangeAspect="1"/>
          </p:cNvPicPr>
          <p:nvPr/>
        </p:nvPicPr>
        <p:blipFill>
          <a:blip r:embed="rId5"/>
          <a:stretch>
            <a:fillRect/>
          </a:stretch>
        </p:blipFill>
        <p:spPr>
          <a:xfrm>
            <a:off x="329693" y="3780458"/>
            <a:ext cx="2489705" cy="1767380"/>
          </a:xfrm>
          <a:prstGeom prst="rect">
            <a:avLst/>
          </a:prstGeom>
        </p:spPr>
      </p:pic>
      <p:pic>
        <p:nvPicPr>
          <p:cNvPr id="15" name="Picture 14"/>
          <p:cNvPicPr>
            <a:picLocks noChangeAspect="1"/>
          </p:cNvPicPr>
          <p:nvPr/>
        </p:nvPicPr>
        <p:blipFill>
          <a:blip r:embed="rId6"/>
          <a:stretch>
            <a:fillRect/>
          </a:stretch>
        </p:blipFill>
        <p:spPr>
          <a:xfrm>
            <a:off x="3107814" y="3780458"/>
            <a:ext cx="2454785" cy="1767380"/>
          </a:xfrm>
          <a:prstGeom prst="rect">
            <a:avLst/>
          </a:prstGeom>
        </p:spPr>
      </p:pic>
      <p:pic>
        <p:nvPicPr>
          <p:cNvPr id="17" name="Picture 16"/>
          <p:cNvPicPr>
            <a:picLocks noChangeAspect="1"/>
          </p:cNvPicPr>
          <p:nvPr/>
        </p:nvPicPr>
        <p:blipFill>
          <a:blip r:embed="rId7"/>
          <a:stretch>
            <a:fillRect/>
          </a:stretch>
        </p:blipFill>
        <p:spPr>
          <a:xfrm>
            <a:off x="6077163" y="3774632"/>
            <a:ext cx="2280022" cy="1773205"/>
          </a:xfrm>
          <a:prstGeom prst="rect">
            <a:avLst/>
          </a:prstGeom>
        </p:spPr>
      </p:pic>
    </p:spTree>
    <p:extLst>
      <p:ext uri="{BB962C8B-B14F-4D97-AF65-F5344CB8AC3E}">
        <p14:creationId xmlns:p14="http://schemas.microsoft.com/office/powerpoint/2010/main" val="3831673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8954"/>
            <a:ext cx="6324600"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LOẠI </a:t>
            </a:r>
            <a:r>
              <a:rPr lang="en-US" sz="2400" b="1" dirty="0" err="1" smtClean="0">
                <a:solidFill>
                  <a:schemeClr val="tx1"/>
                </a:solidFill>
                <a:latin typeface="Times New Roman" panose="02020603050405020304" pitchFamily="18" charset="0"/>
                <a:cs typeface="Times New Roman" panose="02020603050405020304" pitchFamily="18" charset="0"/>
              </a:rPr>
              <a:t>tàu</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thuyền</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365111" y="3004872"/>
            <a:ext cx="2454288" cy="369332"/>
          </a:xfrm>
          <a:prstGeom prst="rect">
            <a:avLst/>
          </a:prstGeom>
        </p:spPr>
        <p:txBody>
          <a:bodyPr wrap="square">
            <a:spAutoFit/>
          </a:bodyPr>
          <a:lstStyle/>
          <a:p>
            <a:pPr algn="ctr"/>
            <a:r>
              <a:rPr lang="en-US" dirty="0">
                <a:solidFill>
                  <a:prstClr val="black"/>
                </a:solidFill>
              </a:rPr>
              <a:t>X Rotterdam class</a:t>
            </a:r>
          </a:p>
        </p:txBody>
      </p:sp>
      <p:sp>
        <p:nvSpPr>
          <p:cNvPr id="12" name="Rectangle 11"/>
          <p:cNvSpPr/>
          <p:nvPr/>
        </p:nvSpPr>
        <p:spPr>
          <a:xfrm>
            <a:off x="3048000" y="3003696"/>
            <a:ext cx="2514600" cy="369332"/>
          </a:xfrm>
          <a:prstGeom prst="rect">
            <a:avLst/>
          </a:prstGeom>
        </p:spPr>
        <p:txBody>
          <a:bodyPr wrap="square">
            <a:spAutoFit/>
          </a:bodyPr>
          <a:lstStyle/>
          <a:p>
            <a:pPr algn="ctr"/>
            <a:r>
              <a:rPr lang="en-US" dirty="0">
                <a:solidFill>
                  <a:prstClr val="black"/>
                </a:solidFill>
              </a:rPr>
              <a:t>X San Antonio Class </a:t>
            </a:r>
          </a:p>
        </p:txBody>
      </p:sp>
      <p:sp>
        <p:nvSpPr>
          <p:cNvPr id="16" name="Rectangle 15"/>
          <p:cNvSpPr/>
          <p:nvPr/>
        </p:nvSpPr>
        <p:spPr>
          <a:xfrm>
            <a:off x="5943600" y="5867595"/>
            <a:ext cx="1813382" cy="369332"/>
          </a:xfrm>
          <a:prstGeom prst="rect">
            <a:avLst/>
          </a:prstGeom>
        </p:spPr>
        <p:txBody>
          <a:bodyPr wrap="none">
            <a:spAutoFit/>
          </a:bodyPr>
          <a:lstStyle/>
          <a:p>
            <a:r>
              <a:rPr lang="en-US" dirty="0">
                <a:solidFill>
                  <a:prstClr val="black"/>
                </a:solidFill>
              </a:rPr>
              <a:t>X ANZAC Class</a:t>
            </a:r>
          </a:p>
        </p:txBody>
      </p:sp>
      <p:sp>
        <p:nvSpPr>
          <p:cNvPr id="24" name="Rectangle 23"/>
          <p:cNvSpPr/>
          <p:nvPr/>
        </p:nvSpPr>
        <p:spPr>
          <a:xfrm>
            <a:off x="5583945" y="3049824"/>
            <a:ext cx="3365024" cy="369332"/>
          </a:xfrm>
          <a:prstGeom prst="rect">
            <a:avLst/>
          </a:prstGeom>
        </p:spPr>
        <p:txBody>
          <a:bodyPr wrap="none">
            <a:spAutoFit/>
          </a:bodyPr>
          <a:lstStyle/>
          <a:p>
            <a:r>
              <a:rPr lang="en-US" dirty="0">
                <a:solidFill>
                  <a:prstClr val="black"/>
                </a:solidFill>
              </a:rPr>
              <a:t>X US Guided Missile Destroyer</a:t>
            </a:r>
          </a:p>
        </p:txBody>
      </p:sp>
      <p:sp>
        <p:nvSpPr>
          <p:cNvPr id="26" name="Rectangle 25"/>
          <p:cNvSpPr/>
          <p:nvPr/>
        </p:nvSpPr>
        <p:spPr>
          <a:xfrm>
            <a:off x="251510" y="5867595"/>
            <a:ext cx="2741634" cy="369332"/>
          </a:xfrm>
          <a:prstGeom prst="rect">
            <a:avLst/>
          </a:prstGeom>
        </p:spPr>
        <p:txBody>
          <a:bodyPr wrap="square">
            <a:spAutoFit/>
          </a:bodyPr>
          <a:lstStyle/>
          <a:p>
            <a:pPr algn="ctr"/>
            <a:r>
              <a:rPr lang="en-US" dirty="0">
                <a:solidFill>
                  <a:prstClr val="black"/>
                </a:solidFill>
              </a:rPr>
              <a:t>X Wasp Class</a:t>
            </a:r>
          </a:p>
        </p:txBody>
      </p:sp>
      <p:sp>
        <p:nvSpPr>
          <p:cNvPr id="28" name="Rectangle 27"/>
          <p:cNvSpPr/>
          <p:nvPr/>
        </p:nvSpPr>
        <p:spPr>
          <a:xfrm>
            <a:off x="3107814" y="5870344"/>
            <a:ext cx="1595309" cy="369332"/>
          </a:xfrm>
          <a:prstGeom prst="rect">
            <a:avLst/>
          </a:prstGeom>
        </p:spPr>
        <p:txBody>
          <a:bodyPr wrap="none">
            <a:spAutoFit/>
          </a:bodyPr>
          <a:lstStyle/>
          <a:p>
            <a:r>
              <a:rPr lang="en-US" dirty="0">
                <a:solidFill>
                  <a:prstClr val="black"/>
                </a:solidFill>
              </a:rPr>
              <a:t>X </a:t>
            </a:r>
            <a:r>
              <a:rPr lang="en-US" dirty="0" err="1">
                <a:solidFill>
                  <a:prstClr val="black"/>
                </a:solidFill>
              </a:rPr>
              <a:t>Huon</a:t>
            </a:r>
            <a:r>
              <a:rPr lang="en-US" dirty="0">
                <a:solidFill>
                  <a:prstClr val="black"/>
                </a:solidFill>
              </a:rPr>
              <a:t> Class</a:t>
            </a:r>
          </a:p>
        </p:txBody>
      </p:sp>
      <p:pic>
        <p:nvPicPr>
          <p:cNvPr id="3" name="Picture 2"/>
          <p:cNvPicPr>
            <a:picLocks noChangeAspect="1"/>
          </p:cNvPicPr>
          <p:nvPr/>
        </p:nvPicPr>
        <p:blipFill>
          <a:blip r:embed="rId2"/>
          <a:stretch>
            <a:fillRect/>
          </a:stretch>
        </p:blipFill>
        <p:spPr>
          <a:xfrm>
            <a:off x="321107" y="1003420"/>
            <a:ext cx="2498291" cy="1777511"/>
          </a:xfrm>
          <a:prstGeom prst="rect">
            <a:avLst/>
          </a:prstGeom>
        </p:spPr>
      </p:pic>
      <p:pic>
        <p:nvPicPr>
          <p:cNvPr id="4" name="Picture 3"/>
          <p:cNvPicPr>
            <a:picLocks noChangeAspect="1"/>
          </p:cNvPicPr>
          <p:nvPr/>
        </p:nvPicPr>
        <p:blipFill>
          <a:blip r:embed="rId3"/>
          <a:stretch>
            <a:fillRect/>
          </a:stretch>
        </p:blipFill>
        <p:spPr>
          <a:xfrm>
            <a:off x="2993144" y="994879"/>
            <a:ext cx="2417056" cy="1786052"/>
          </a:xfrm>
          <a:prstGeom prst="rect">
            <a:avLst/>
          </a:prstGeom>
        </p:spPr>
      </p:pic>
      <p:pic>
        <p:nvPicPr>
          <p:cNvPr id="5" name="Picture 4"/>
          <p:cNvPicPr>
            <a:picLocks noChangeAspect="1"/>
          </p:cNvPicPr>
          <p:nvPr/>
        </p:nvPicPr>
        <p:blipFill>
          <a:blip r:embed="rId4"/>
          <a:stretch>
            <a:fillRect/>
          </a:stretch>
        </p:blipFill>
        <p:spPr>
          <a:xfrm>
            <a:off x="5583945" y="1000245"/>
            <a:ext cx="2773239" cy="1780686"/>
          </a:xfrm>
          <a:prstGeom prst="rect">
            <a:avLst/>
          </a:prstGeom>
        </p:spPr>
      </p:pic>
      <p:pic>
        <p:nvPicPr>
          <p:cNvPr id="6" name="Picture 5"/>
          <p:cNvPicPr>
            <a:picLocks noChangeAspect="1"/>
          </p:cNvPicPr>
          <p:nvPr/>
        </p:nvPicPr>
        <p:blipFill>
          <a:blip r:embed="rId5"/>
          <a:stretch>
            <a:fillRect/>
          </a:stretch>
        </p:blipFill>
        <p:spPr>
          <a:xfrm>
            <a:off x="321106" y="3774633"/>
            <a:ext cx="2498291" cy="1773204"/>
          </a:xfrm>
          <a:prstGeom prst="rect">
            <a:avLst/>
          </a:prstGeom>
        </p:spPr>
      </p:pic>
      <p:pic>
        <p:nvPicPr>
          <p:cNvPr id="7" name="Picture 6"/>
          <p:cNvPicPr>
            <a:picLocks noChangeAspect="1"/>
          </p:cNvPicPr>
          <p:nvPr/>
        </p:nvPicPr>
        <p:blipFill>
          <a:blip r:embed="rId6"/>
          <a:stretch>
            <a:fillRect/>
          </a:stretch>
        </p:blipFill>
        <p:spPr>
          <a:xfrm>
            <a:off x="2981338" y="3763900"/>
            <a:ext cx="2428862" cy="1774624"/>
          </a:xfrm>
          <a:prstGeom prst="rect">
            <a:avLst/>
          </a:prstGeom>
        </p:spPr>
      </p:pic>
      <p:pic>
        <p:nvPicPr>
          <p:cNvPr id="8" name="Picture 7"/>
          <p:cNvPicPr>
            <a:picLocks noChangeAspect="1"/>
          </p:cNvPicPr>
          <p:nvPr/>
        </p:nvPicPr>
        <p:blipFill>
          <a:blip r:embed="rId7"/>
          <a:stretch>
            <a:fillRect/>
          </a:stretch>
        </p:blipFill>
        <p:spPr>
          <a:xfrm>
            <a:off x="5591458" y="3774632"/>
            <a:ext cx="2765726" cy="1763891"/>
          </a:xfrm>
          <a:prstGeom prst="rect">
            <a:avLst/>
          </a:prstGeom>
        </p:spPr>
      </p:pic>
    </p:spTree>
    <p:extLst>
      <p:ext uri="{BB962C8B-B14F-4D97-AF65-F5344CB8AC3E}">
        <p14:creationId xmlns:p14="http://schemas.microsoft.com/office/powerpoint/2010/main" val="2340667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8954"/>
            <a:ext cx="6324600"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LOẠI </a:t>
            </a:r>
            <a:r>
              <a:rPr lang="en-US" sz="2400" b="1" dirty="0" err="1" smtClean="0">
                <a:solidFill>
                  <a:schemeClr val="tx1"/>
                </a:solidFill>
                <a:latin typeface="Times New Roman" panose="02020603050405020304" pitchFamily="18" charset="0"/>
                <a:cs typeface="Times New Roman" panose="02020603050405020304" pitchFamily="18" charset="0"/>
              </a:rPr>
              <a:t>vũ</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khí</a:t>
            </a:r>
            <a:r>
              <a:rPr lang="en-US" sz="2400" b="1" dirty="0" smtClean="0">
                <a:solidFill>
                  <a:schemeClr val="tx1"/>
                </a:solidFill>
                <a:latin typeface="Times New Roman" panose="02020603050405020304" pitchFamily="18" charset="0"/>
                <a:cs typeface="Times New Roman" panose="02020603050405020304" pitchFamily="18" charset="0"/>
              </a:rPr>
              <a:t> – </a:t>
            </a:r>
            <a:r>
              <a:rPr lang="en-US" sz="2400" b="1" dirty="0" err="1" smtClean="0">
                <a:solidFill>
                  <a:schemeClr val="tx1"/>
                </a:solidFill>
                <a:latin typeface="Times New Roman" panose="02020603050405020304" pitchFamily="18" charset="0"/>
                <a:cs typeface="Times New Roman" panose="02020603050405020304" pitchFamily="18" charset="0"/>
              </a:rPr>
              <a:t>Súng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phóng</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21380" y="2461207"/>
            <a:ext cx="2454288" cy="369332"/>
          </a:xfrm>
          <a:prstGeom prst="rect">
            <a:avLst/>
          </a:prstGeom>
        </p:spPr>
        <p:txBody>
          <a:bodyPr wrap="square">
            <a:spAutoFit/>
          </a:bodyPr>
          <a:lstStyle/>
          <a:p>
            <a:pPr algn="ctr"/>
            <a:r>
              <a:rPr lang="en-US" dirty="0">
                <a:solidFill>
                  <a:prstClr val="black"/>
                </a:solidFill>
              </a:rPr>
              <a:t>9K32M </a:t>
            </a:r>
            <a:r>
              <a:rPr lang="en-US" dirty="0" err="1">
                <a:solidFill>
                  <a:prstClr val="black"/>
                </a:solidFill>
              </a:rPr>
              <a:t>Strela</a:t>
            </a:r>
            <a:r>
              <a:rPr lang="en-US" dirty="0">
                <a:solidFill>
                  <a:prstClr val="black"/>
                </a:solidFill>
              </a:rPr>
              <a:t> 2</a:t>
            </a:r>
          </a:p>
        </p:txBody>
      </p:sp>
      <p:sp>
        <p:nvSpPr>
          <p:cNvPr id="12" name="Rectangle 11"/>
          <p:cNvSpPr/>
          <p:nvPr/>
        </p:nvSpPr>
        <p:spPr>
          <a:xfrm>
            <a:off x="4769852" y="2529130"/>
            <a:ext cx="2514600" cy="369332"/>
          </a:xfrm>
          <a:prstGeom prst="rect">
            <a:avLst/>
          </a:prstGeom>
        </p:spPr>
        <p:txBody>
          <a:bodyPr wrap="square">
            <a:spAutoFit/>
          </a:bodyPr>
          <a:lstStyle/>
          <a:p>
            <a:pPr algn="ctr"/>
            <a:r>
              <a:rPr lang="en-US" dirty="0">
                <a:solidFill>
                  <a:prstClr val="black"/>
                </a:solidFill>
              </a:rPr>
              <a:t>9K38 </a:t>
            </a:r>
            <a:r>
              <a:rPr lang="en-US" dirty="0" err="1">
                <a:solidFill>
                  <a:prstClr val="black"/>
                </a:solidFill>
              </a:rPr>
              <a:t>Igla</a:t>
            </a:r>
            <a:endParaRPr lang="en-US" dirty="0">
              <a:solidFill>
                <a:prstClr val="black"/>
              </a:solidFill>
            </a:endParaRPr>
          </a:p>
        </p:txBody>
      </p:sp>
      <p:sp>
        <p:nvSpPr>
          <p:cNvPr id="16" name="Rectangle 15"/>
          <p:cNvSpPr/>
          <p:nvPr/>
        </p:nvSpPr>
        <p:spPr>
          <a:xfrm>
            <a:off x="923516" y="6214489"/>
            <a:ext cx="1710725" cy="369332"/>
          </a:xfrm>
          <a:prstGeom prst="rect">
            <a:avLst/>
          </a:prstGeom>
        </p:spPr>
        <p:txBody>
          <a:bodyPr wrap="none">
            <a:spAutoFit/>
          </a:bodyPr>
          <a:lstStyle/>
          <a:p>
            <a:r>
              <a:rPr lang="en-US" dirty="0">
                <a:solidFill>
                  <a:prstClr val="black"/>
                </a:solidFill>
              </a:rPr>
              <a:t>FIM-92 Stinger</a:t>
            </a:r>
          </a:p>
        </p:txBody>
      </p:sp>
      <p:sp>
        <p:nvSpPr>
          <p:cNvPr id="26" name="Rectangle 25"/>
          <p:cNvSpPr/>
          <p:nvPr/>
        </p:nvSpPr>
        <p:spPr>
          <a:xfrm>
            <a:off x="577707" y="4500087"/>
            <a:ext cx="2741634" cy="369332"/>
          </a:xfrm>
          <a:prstGeom prst="rect">
            <a:avLst/>
          </a:prstGeom>
        </p:spPr>
        <p:txBody>
          <a:bodyPr wrap="square">
            <a:spAutoFit/>
          </a:bodyPr>
          <a:lstStyle/>
          <a:p>
            <a:pPr algn="ctr"/>
            <a:r>
              <a:rPr lang="en-US" dirty="0">
                <a:solidFill>
                  <a:prstClr val="black"/>
                </a:solidFill>
              </a:rPr>
              <a:t>ASM</a:t>
            </a:r>
          </a:p>
        </p:txBody>
      </p:sp>
      <p:sp>
        <p:nvSpPr>
          <p:cNvPr id="28" name="Rectangle 27"/>
          <p:cNvSpPr/>
          <p:nvPr/>
        </p:nvSpPr>
        <p:spPr>
          <a:xfrm>
            <a:off x="5519164" y="4541987"/>
            <a:ext cx="1668021" cy="369332"/>
          </a:xfrm>
          <a:prstGeom prst="rect">
            <a:avLst/>
          </a:prstGeom>
        </p:spPr>
        <p:txBody>
          <a:bodyPr wrap="none">
            <a:spAutoFit/>
          </a:bodyPr>
          <a:lstStyle/>
          <a:p>
            <a:r>
              <a:rPr lang="en-US" dirty="0">
                <a:solidFill>
                  <a:prstClr val="black"/>
                </a:solidFill>
              </a:rPr>
              <a:t>AT-13 Metis-M</a:t>
            </a:r>
          </a:p>
        </p:txBody>
      </p:sp>
      <p:pic>
        <p:nvPicPr>
          <p:cNvPr id="9" name="Picture 8"/>
          <p:cNvPicPr>
            <a:picLocks noChangeAspect="1"/>
          </p:cNvPicPr>
          <p:nvPr/>
        </p:nvPicPr>
        <p:blipFill>
          <a:blip r:embed="rId2"/>
          <a:stretch>
            <a:fillRect/>
          </a:stretch>
        </p:blipFill>
        <p:spPr>
          <a:xfrm>
            <a:off x="296421" y="1323613"/>
            <a:ext cx="3705225" cy="928635"/>
          </a:xfrm>
          <a:prstGeom prst="rect">
            <a:avLst/>
          </a:prstGeom>
        </p:spPr>
      </p:pic>
      <p:pic>
        <p:nvPicPr>
          <p:cNvPr id="11" name="Picture 10"/>
          <p:cNvPicPr>
            <a:picLocks noChangeAspect="1"/>
          </p:cNvPicPr>
          <p:nvPr/>
        </p:nvPicPr>
        <p:blipFill>
          <a:blip r:embed="rId3"/>
          <a:stretch>
            <a:fillRect/>
          </a:stretch>
        </p:blipFill>
        <p:spPr>
          <a:xfrm>
            <a:off x="4419600" y="1299748"/>
            <a:ext cx="3800475" cy="952500"/>
          </a:xfrm>
          <a:prstGeom prst="rect">
            <a:avLst/>
          </a:prstGeom>
        </p:spPr>
      </p:pic>
      <p:pic>
        <p:nvPicPr>
          <p:cNvPr id="13" name="Picture 12"/>
          <p:cNvPicPr>
            <a:picLocks noChangeAspect="1"/>
          </p:cNvPicPr>
          <p:nvPr/>
        </p:nvPicPr>
        <p:blipFill>
          <a:blip r:embed="rId4"/>
          <a:stretch>
            <a:fillRect/>
          </a:stretch>
        </p:blipFill>
        <p:spPr>
          <a:xfrm>
            <a:off x="296421" y="3039498"/>
            <a:ext cx="3771900" cy="1343025"/>
          </a:xfrm>
          <a:prstGeom prst="rect">
            <a:avLst/>
          </a:prstGeom>
        </p:spPr>
      </p:pic>
      <p:pic>
        <p:nvPicPr>
          <p:cNvPr id="14" name="Picture 13"/>
          <p:cNvPicPr>
            <a:picLocks noChangeAspect="1"/>
          </p:cNvPicPr>
          <p:nvPr/>
        </p:nvPicPr>
        <p:blipFill>
          <a:blip r:embed="rId5"/>
          <a:stretch>
            <a:fillRect/>
          </a:stretch>
        </p:blipFill>
        <p:spPr>
          <a:xfrm>
            <a:off x="4486275" y="3039498"/>
            <a:ext cx="3733800" cy="1388310"/>
          </a:xfrm>
          <a:prstGeom prst="rect">
            <a:avLst/>
          </a:prstGeom>
        </p:spPr>
      </p:pic>
      <p:pic>
        <p:nvPicPr>
          <p:cNvPr id="15" name="Picture 14"/>
          <p:cNvPicPr>
            <a:picLocks noChangeAspect="1"/>
          </p:cNvPicPr>
          <p:nvPr/>
        </p:nvPicPr>
        <p:blipFill>
          <a:blip r:embed="rId6"/>
          <a:stretch>
            <a:fillRect/>
          </a:stretch>
        </p:blipFill>
        <p:spPr>
          <a:xfrm>
            <a:off x="279859" y="4973777"/>
            <a:ext cx="3648075" cy="1143000"/>
          </a:xfrm>
          <a:prstGeom prst="rect">
            <a:avLst/>
          </a:prstGeom>
        </p:spPr>
      </p:pic>
      <p:pic>
        <p:nvPicPr>
          <p:cNvPr id="17" name="Picture 16"/>
          <p:cNvPicPr>
            <a:picLocks noChangeAspect="1"/>
          </p:cNvPicPr>
          <p:nvPr/>
        </p:nvPicPr>
        <p:blipFill>
          <a:blip r:embed="rId7"/>
          <a:stretch>
            <a:fillRect/>
          </a:stretch>
        </p:blipFill>
        <p:spPr>
          <a:xfrm>
            <a:off x="4362448" y="4960814"/>
            <a:ext cx="3914775" cy="1038225"/>
          </a:xfrm>
          <a:prstGeom prst="rect">
            <a:avLst/>
          </a:prstGeom>
        </p:spPr>
      </p:pic>
      <p:sp>
        <p:nvSpPr>
          <p:cNvPr id="18" name="Rectangle 17"/>
          <p:cNvSpPr/>
          <p:nvPr/>
        </p:nvSpPr>
        <p:spPr>
          <a:xfrm>
            <a:off x="5360830" y="6180768"/>
            <a:ext cx="2232342" cy="369332"/>
          </a:xfrm>
          <a:prstGeom prst="rect">
            <a:avLst/>
          </a:prstGeom>
        </p:spPr>
        <p:txBody>
          <a:bodyPr wrap="none">
            <a:spAutoFit/>
          </a:bodyPr>
          <a:lstStyle/>
          <a:p>
            <a:r>
              <a:rPr lang="en-US" dirty="0">
                <a:solidFill>
                  <a:prstClr val="black"/>
                </a:solidFill>
              </a:rPr>
              <a:t>M136 AT-4 launcher</a:t>
            </a:r>
          </a:p>
        </p:txBody>
      </p:sp>
    </p:spTree>
    <p:extLst>
      <p:ext uri="{BB962C8B-B14F-4D97-AF65-F5344CB8AC3E}">
        <p14:creationId xmlns:p14="http://schemas.microsoft.com/office/powerpoint/2010/main" val="3779176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8954"/>
            <a:ext cx="6324600"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LOẠI </a:t>
            </a:r>
            <a:r>
              <a:rPr lang="en-US" sz="2400" b="1" dirty="0" err="1" smtClean="0">
                <a:solidFill>
                  <a:schemeClr val="tx1"/>
                </a:solidFill>
                <a:latin typeface="Times New Roman" panose="02020603050405020304" pitchFamily="18" charset="0"/>
                <a:cs typeface="Times New Roman" panose="02020603050405020304" pitchFamily="18" charset="0"/>
              </a:rPr>
              <a:t>vũ</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khí</a:t>
            </a:r>
            <a:r>
              <a:rPr lang="en-US" sz="2400" b="1" dirty="0" smtClean="0">
                <a:solidFill>
                  <a:schemeClr val="tx1"/>
                </a:solidFill>
                <a:latin typeface="Times New Roman" panose="02020603050405020304" pitchFamily="18" charset="0"/>
                <a:cs typeface="Times New Roman" panose="02020603050405020304" pitchFamily="18" charset="0"/>
              </a:rPr>
              <a:t> – </a:t>
            </a:r>
            <a:r>
              <a:rPr lang="en-US" sz="2400" b="1" dirty="0" err="1" smtClean="0">
                <a:solidFill>
                  <a:schemeClr val="tx1"/>
                </a:solidFill>
                <a:latin typeface="Times New Roman" panose="02020603050405020304" pitchFamily="18" charset="0"/>
                <a:cs typeface="Times New Roman" panose="02020603050405020304" pitchFamily="18" charset="0"/>
              </a:rPr>
              <a:t>Súng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máy</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21380" y="2461207"/>
            <a:ext cx="2454288" cy="369332"/>
          </a:xfrm>
          <a:prstGeom prst="rect">
            <a:avLst/>
          </a:prstGeom>
        </p:spPr>
        <p:txBody>
          <a:bodyPr wrap="square">
            <a:spAutoFit/>
          </a:bodyPr>
          <a:lstStyle/>
          <a:p>
            <a:pPr algn="ctr"/>
            <a:r>
              <a:rPr lang="en-US" dirty="0">
                <a:solidFill>
                  <a:prstClr val="black"/>
                </a:solidFill>
              </a:rPr>
              <a:t>C6</a:t>
            </a:r>
          </a:p>
        </p:txBody>
      </p:sp>
      <p:sp>
        <p:nvSpPr>
          <p:cNvPr id="12" name="Rectangle 11"/>
          <p:cNvSpPr/>
          <p:nvPr/>
        </p:nvSpPr>
        <p:spPr>
          <a:xfrm>
            <a:off x="4991100" y="2361882"/>
            <a:ext cx="2514600" cy="369332"/>
          </a:xfrm>
          <a:prstGeom prst="rect">
            <a:avLst/>
          </a:prstGeom>
        </p:spPr>
        <p:txBody>
          <a:bodyPr wrap="square">
            <a:spAutoFit/>
          </a:bodyPr>
          <a:lstStyle/>
          <a:p>
            <a:pPr algn="ctr"/>
            <a:r>
              <a:rPr lang="en-US" dirty="0">
                <a:solidFill>
                  <a:prstClr val="black"/>
                </a:solidFill>
              </a:rPr>
              <a:t>C9 </a:t>
            </a:r>
            <a:r>
              <a:rPr lang="en-US" dirty="0" err="1">
                <a:solidFill>
                  <a:prstClr val="black"/>
                </a:solidFill>
              </a:rPr>
              <a:t>Minimi</a:t>
            </a:r>
            <a:endParaRPr lang="en-US" dirty="0">
              <a:solidFill>
                <a:prstClr val="black"/>
              </a:solidFill>
            </a:endParaRPr>
          </a:p>
        </p:txBody>
      </p:sp>
      <p:sp>
        <p:nvSpPr>
          <p:cNvPr id="16" name="Rectangle 15"/>
          <p:cNvSpPr/>
          <p:nvPr/>
        </p:nvSpPr>
        <p:spPr>
          <a:xfrm>
            <a:off x="923516" y="6214489"/>
            <a:ext cx="962636" cy="369332"/>
          </a:xfrm>
          <a:prstGeom prst="rect">
            <a:avLst/>
          </a:prstGeom>
        </p:spPr>
        <p:txBody>
          <a:bodyPr wrap="none">
            <a:spAutoFit/>
          </a:bodyPr>
          <a:lstStyle/>
          <a:p>
            <a:r>
              <a:rPr lang="en-US" dirty="0">
                <a:solidFill>
                  <a:prstClr val="black"/>
                </a:solidFill>
              </a:rPr>
              <a:t>L110A1</a:t>
            </a:r>
          </a:p>
        </p:txBody>
      </p:sp>
      <p:sp>
        <p:nvSpPr>
          <p:cNvPr id="26" name="Rectangle 25"/>
          <p:cNvSpPr/>
          <p:nvPr/>
        </p:nvSpPr>
        <p:spPr>
          <a:xfrm>
            <a:off x="721380" y="4370923"/>
            <a:ext cx="2741634" cy="369332"/>
          </a:xfrm>
          <a:prstGeom prst="rect">
            <a:avLst/>
          </a:prstGeom>
        </p:spPr>
        <p:txBody>
          <a:bodyPr wrap="square">
            <a:spAutoFit/>
          </a:bodyPr>
          <a:lstStyle/>
          <a:p>
            <a:pPr algn="ctr"/>
            <a:r>
              <a:rPr lang="en-US" dirty="0" err="1">
                <a:solidFill>
                  <a:prstClr val="black"/>
                </a:solidFill>
              </a:rPr>
              <a:t>Ksp</a:t>
            </a:r>
            <a:r>
              <a:rPr lang="en-US" dirty="0">
                <a:solidFill>
                  <a:prstClr val="black"/>
                </a:solidFill>
              </a:rPr>
              <a:t> 58, </a:t>
            </a:r>
            <a:r>
              <a:rPr lang="en-US" dirty="0" err="1">
                <a:solidFill>
                  <a:prstClr val="black"/>
                </a:solidFill>
              </a:rPr>
              <a:t>Aimpoint</a:t>
            </a:r>
            <a:endParaRPr lang="en-US" dirty="0">
              <a:solidFill>
                <a:prstClr val="black"/>
              </a:solidFill>
            </a:endParaRPr>
          </a:p>
        </p:txBody>
      </p:sp>
      <p:sp>
        <p:nvSpPr>
          <p:cNvPr id="28" name="Rectangle 27"/>
          <p:cNvSpPr/>
          <p:nvPr/>
        </p:nvSpPr>
        <p:spPr>
          <a:xfrm>
            <a:off x="5407257" y="4322198"/>
            <a:ext cx="1915974" cy="369332"/>
          </a:xfrm>
          <a:prstGeom prst="rect">
            <a:avLst/>
          </a:prstGeom>
        </p:spPr>
        <p:txBody>
          <a:bodyPr wrap="none">
            <a:spAutoFit/>
          </a:bodyPr>
          <a:lstStyle/>
          <a:p>
            <a:r>
              <a:rPr lang="en-US" dirty="0" err="1">
                <a:solidFill>
                  <a:prstClr val="black"/>
                </a:solidFill>
              </a:rPr>
              <a:t>Ksp</a:t>
            </a:r>
            <a:r>
              <a:rPr lang="en-US" dirty="0">
                <a:solidFill>
                  <a:prstClr val="black"/>
                </a:solidFill>
              </a:rPr>
              <a:t> 90, </a:t>
            </a:r>
            <a:r>
              <a:rPr lang="en-US" dirty="0" err="1">
                <a:solidFill>
                  <a:prstClr val="black"/>
                </a:solidFill>
              </a:rPr>
              <a:t>Aimpoint</a:t>
            </a:r>
            <a:endParaRPr lang="en-US" dirty="0">
              <a:solidFill>
                <a:prstClr val="black"/>
              </a:solidFill>
            </a:endParaRPr>
          </a:p>
        </p:txBody>
      </p:sp>
      <p:sp>
        <p:nvSpPr>
          <p:cNvPr id="18" name="Rectangle 17"/>
          <p:cNvSpPr/>
          <p:nvPr/>
        </p:nvSpPr>
        <p:spPr>
          <a:xfrm>
            <a:off x="5972487" y="6181121"/>
            <a:ext cx="723275" cy="369332"/>
          </a:xfrm>
          <a:prstGeom prst="rect">
            <a:avLst/>
          </a:prstGeom>
        </p:spPr>
        <p:txBody>
          <a:bodyPr wrap="none">
            <a:spAutoFit/>
          </a:bodyPr>
          <a:lstStyle/>
          <a:p>
            <a:r>
              <a:rPr lang="en-US" dirty="0">
                <a:solidFill>
                  <a:prstClr val="black"/>
                </a:solidFill>
              </a:rPr>
              <a:t>L7A1</a:t>
            </a:r>
          </a:p>
        </p:txBody>
      </p:sp>
      <p:pic>
        <p:nvPicPr>
          <p:cNvPr id="3" name="Picture 2"/>
          <p:cNvPicPr>
            <a:picLocks noChangeAspect="1"/>
          </p:cNvPicPr>
          <p:nvPr/>
        </p:nvPicPr>
        <p:blipFill>
          <a:blip r:embed="rId2"/>
          <a:stretch>
            <a:fillRect/>
          </a:stretch>
        </p:blipFill>
        <p:spPr>
          <a:xfrm>
            <a:off x="253558" y="1151452"/>
            <a:ext cx="3857625" cy="1028700"/>
          </a:xfrm>
          <a:prstGeom prst="rect">
            <a:avLst/>
          </a:prstGeom>
        </p:spPr>
      </p:pic>
      <p:pic>
        <p:nvPicPr>
          <p:cNvPr id="4" name="Picture 3"/>
          <p:cNvPicPr>
            <a:picLocks noChangeAspect="1"/>
          </p:cNvPicPr>
          <p:nvPr/>
        </p:nvPicPr>
        <p:blipFill>
          <a:blip r:embed="rId3"/>
          <a:stretch>
            <a:fillRect/>
          </a:stretch>
        </p:blipFill>
        <p:spPr>
          <a:xfrm>
            <a:off x="4276725" y="1151453"/>
            <a:ext cx="3943350" cy="1028700"/>
          </a:xfrm>
          <a:prstGeom prst="rect">
            <a:avLst/>
          </a:prstGeom>
        </p:spPr>
      </p:pic>
      <p:pic>
        <p:nvPicPr>
          <p:cNvPr id="5" name="Picture 4"/>
          <p:cNvPicPr>
            <a:picLocks noChangeAspect="1"/>
          </p:cNvPicPr>
          <p:nvPr/>
        </p:nvPicPr>
        <p:blipFill>
          <a:blip r:embed="rId4"/>
          <a:stretch>
            <a:fillRect/>
          </a:stretch>
        </p:blipFill>
        <p:spPr>
          <a:xfrm>
            <a:off x="279859" y="2864118"/>
            <a:ext cx="3886200" cy="1276350"/>
          </a:xfrm>
          <a:prstGeom prst="rect">
            <a:avLst/>
          </a:prstGeom>
        </p:spPr>
      </p:pic>
      <p:pic>
        <p:nvPicPr>
          <p:cNvPr id="6" name="Picture 5"/>
          <p:cNvPicPr>
            <a:picLocks noChangeAspect="1"/>
          </p:cNvPicPr>
          <p:nvPr/>
        </p:nvPicPr>
        <p:blipFill>
          <a:blip r:embed="rId5"/>
          <a:stretch>
            <a:fillRect/>
          </a:stretch>
        </p:blipFill>
        <p:spPr>
          <a:xfrm>
            <a:off x="4455482" y="2819071"/>
            <a:ext cx="3819525" cy="1321398"/>
          </a:xfrm>
          <a:prstGeom prst="rect">
            <a:avLst/>
          </a:prstGeom>
        </p:spPr>
      </p:pic>
      <p:pic>
        <p:nvPicPr>
          <p:cNvPr id="7" name="Picture 6"/>
          <p:cNvPicPr>
            <a:picLocks noChangeAspect="1"/>
          </p:cNvPicPr>
          <p:nvPr/>
        </p:nvPicPr>
        <p:blipFill>
          <a:blip r:embed="rId6"/>
          <a:stretch>
            <a:fillRect/>
          </a:stretch>
        </p:blipFill>
        <p:spPr>
          <a:xfrm>
            <a:off x="253557" y="4735962"/>
            <a:ext cx="3912501" cy="1263077"/>
          </a:xfrm>
          <a:prstGeom prst="rect">
            <a:avLst/>
          </a:prstGeom>
        </p:spPr>
      </p:pic>
      <p:pic>
        <p:nvPicPr>
          <p:cNvPr id="8" name="Picture 7"/>
          <p:cNvPicPr>
            <a:picLocks noChangeAspect="1"/>
          </p:cNvPicPr>
          <p:nvPr/>
        </p:nvPicPr>
        <p:blipFill>
          <a:blip r:embed="rId7"/>
          <a:stretch>
            <a:fillRect/>
          </a:stretch>
        </p:blipFill>
        <p:spPr>
          <a:xfrm>
            <a:off x="4448175" y="4691530"/>
            <a:ext cx="3771900" cy="1304925"/>
          </a:xfrm>
          <a:prstGeom prst="rect">
            <a:avLst/>
          </a:prstGeom>
        </p:spPr>
      </p:pic>
    </p:spTree>
    <p:extLst>
      <p:ext uri="{BB962C8B-B14F-4D97-AF65-F5344CB8AC3E}">
        <p14:creationId xmlns:p14="http://schemas.microsoft.com/office/powerpoint/2010/main" val="281444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8954"/>
            <a:ext cx="6324600"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LOẠI </a:t>
            </a:r>
            <a:r>
              <a:rPr lang="en-US" sz="2400" b="1" dirty="0" err="1" smtClean="0">
                <a:solidFill>
                  <a:schemeClr val="tx1"/>
                </a:solidFill>
                <a:latin typeface="Times New Roman" panose="02020603050405020304" pitchFamily="18" charset="0"/>
                <a:cs typeface="Times New Roman" panose="02020603050405020304" pitchFamily="18" charset="0"/>
              </a:rPr>
              <a:t>vũ</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khí</a:t>
            </a:r>
            <a:r>
              <a:rPr lang="en-US" sz="2400" b="1" dirty="0" smtClean="0">
                <a:solidFill>
                  <a:schemeClr val="tx1"/>
                </a:solidFill>
                <a:latin typeface="Times New Roman" panose="02020603050405020304" pitchFamily="18" charset="0"/>
                <a:cs typeface="Times New Roman" panose="02020603050405020304" pitchFamily="18" charset="0"/>
              </a:rPr>
              <a:t> – </a:t>
            </a:r>
            <a:r>
              <a:rPr lang="en-US" sz="2400" b="1" dirty="0" err="1" smtClean="0">
                <a:solidFill>
                  <a:schemeClr val="tx1"/>
                </a:solidFill>
                <a:latin typeface="Times New Roman" panose="02020603050405020304" pitchFamily="18" charset="0"/>
                <a:cs typeface="Times New Roman" panose="02020603050405020304" pitchFamily="18" charset="0"/>
              </a:rPr>
              <a:t>Súng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trường</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721380" y="2461207"/>
            <a:ext cx="2454288" cy="369332"/>
          </a:xfrm>
          <a:prstGeom prst="rect">
            <a:avLst/>
          </a:prstGeom>
        </p:spPr>
        <p:txBody>
          <a:bodyPr wrap="square">
            <a:spAutoFit/>
          </a:bodyPr>
          <a:lstStyle/>
          <a:p>
            <a:pPr algn="ctr"/>
            <a:r>
              <a:rPr lang="en-US" dirty="0">
                <a:solidFill>
                  <a:prstClr val="black"/>
                </a:solidFill>
              </a:rPr>
              <a:t>AK-74</a:t>
            </a:r>
          </a:p>
        </p:txBody>
      </p:sp>
      <p:sp>
        <p:nvSpPr>
          <p:cNvPr id="16" name="Rectangle 15"/>
          <p:cNvSpPr/>
          <p:nvPr/>
        </p:nvSpPr>
        <p:spPr>
          <a:xfrm>
            <a:off x="5348121" y="2408060"/>
            <a:ext cx="1800558" cy="369332"/>
          </a:xfrm>
          <a:prstGeom prst="rect">
            <a:avLst/>
          </a:prstGeom>
        </p:spPr>
        <p:txBody>
          <a:bodyPr wrap="none">
            <a:spAutoFit/>
          </a:bodyPr>
          <a:lstStyle/>
          <a:p>
            <a:r>
              <a:rPr lang="en-US" dirty="0">
                <a:solidFill>
                  <a:prstClr val="black"/>
                </a:solidFill>
              </a:rPr>
              <a:t>AK5C, </a:t>
            </a:r>
            <a:r>
              <a:rPr lang="en-US" dirty="0" err="1">
                <a:solidFill>
                  <a:prstClr val="black"/>
                </a:solidFill>
              </a:rPr>
              <a:t>Aimpoint</a:t>
            </a:r>
            <a:endParaRPr lang="en-US" dirty="0">
              <a:solidFill>
                <a:prstClr val="black"/>
              </a:solidFill>
            </a:endParaRPr>
          </a:p>
        </p:txBody>
      </p:sp>
      <p:sp>
        <p:nvSpPr>
          <p:cNvPr id="18" name="Rectangle 17"/>
          <p:cNvSpPr/>
          <p:nvPr/>
        </p:nvSpPr>
        <p:spPr>
          <a:xfrm>
            <a:off x="1557662" y="4169800"/>
            <a:ext cx="684803" cy="369332"/>
          </a:xfrm>
          <a:prstGeom prst="rect">
            <a:avLst/>
          </a:prstGeom>
        </p:spPr>
        <p:txBody>
          <a:bodyPr wrap="none">
            <a:spAutoFit/>
          </a:bodyPr>
          <a:lstStyle/>
          <a:p>
            <a:r>
              <a:rPr lang="en-US" dirty="0" smtClean="0">
                <a:solidFill>
                  <a:prstClr val="black"/>
                </a:solidFill>
              </a:rPr>
              <a:t>AKM</a:t>
            </a:r>
            <a:endParaRPr lang="en-US" dirty="0">
              <a:solidFill>
                <a:prstClr val="black"/>
              </a:solidFill>
            </a:endParaRPr>
          </a:p>
        </p:txBody>
      </p:sp>
      <p:pic>
        <p:nvPicPr>
          <p:cNvPr id="9" name="Picture 8"/>
          <p:cNvPicPr>
            <a:picLocks noChangeAspect="1"/>
          </p:cNvPicPr>
          <p:nvPr/>
        </p:nvPicPr>
        <p:blipFill>
          <a:blip r:embed="rId2"/>
          <a:stretch>
            <a:fillRect/>
          </a:stretch>
        </p:blipFill>
        <p:spPr>
          <a:xfrm>
            <a:off x="279859" y="1098277"/>
            <a:ext cx="3619500" cy="1266825"/>
          </a:xfrm>
          <a:prstGeom prst="rect">
            <a:avLst/>
          </a:prstGeom>
        </p:spPr>
      </p:pic>
      <p:pic>
        <p:nvPicPr>
          <p:cNvPr id="17" name="Picture 16"/>
          <p:cNvPicPr>
            <a:picLocks noChangeAspect="1"/>
          </p:cNvPicPr>
          <p:nvPr/>
        </p:nvPicPr>
        <p:blipFill>
          <a:blip r:embed="rId3"/>
          <a:stretch>
            <a:fillRect/>
          </a:stretch>
        </p:blipFill>
        <p:spPr>
          <a:xfrm>
            <a:off x="4201975" y="1098277"/>
            <a:ext cx="4037150" cy="1266825"/>
          </a:xfrm>
          <a:prstGeom prst="rect">
            <a:avLst/>
          </a:prstGeom>
        </p:spPr>
      </p:pic>
      <p:pic>
        <p:nvPicPr>
          <p:cNvPr id="19" name="Picture 18"/>
          <p:cNvPicPr>
            <a:picLocks noChangeAspect="1"/>
          </p:cNvPicPr>
          <p:nvPr/>
        </p:nvPicPr>
        <p:blipFill>
          <a:blip r:embed="rId4"/>
          <a:stretch>
            <a:fillRect/>
          </a:stretch>
        </p:blipFill>
        <p:spPr>
          <a:xfrm>
            <a:off x="305840" y="2926644"/>
            <a:ext cx="3593519" cy="1151505"/>
          </a:xfrm>
          <a:prstGeom prst="rect">
            <a:avLst/>
          </a:prstGeom>
        </p:spPr>
      </p:pic>
      <p:pic>
        <p:nvPicPr>
          <p:cNvPr id="20" name="Picture 19"/>
          <p:cNvPicPr>
            <a:picLocks noChangeAspect="1"/>
          </p:cNvPicPr>
          <p:nvPr/>
        </p:nvPicPr>
        <p:blipFill>
          <a:blip r:embed="rId5"/>
          <a:stretch>
            <a:fillRect/>
          </a:stretch>
        </p:blipFill>
        <p:spPr>
          <a:xfrm>
            <a:off x="277675" y="4800600"/>
            <a:ext cx="3621684" cy="1152525"/>
          </a:xfrm>
          <a:prstGeom prst="rect">
            <a:avLst/>
          </a:prstGeom>
        </p:spPr>
      </p:pic>
      <p:sp>
        <p:nvSpPr>
          <p:cNvPr id="21" name="Rectangle 20"/>
          <p:cNvSpPr/>
          <p:nvPr/>
        </p:nvSpPr>
        <p:spPr>
          <a:xfrm>
            <a:off x="1143000" y="6082969"/>
            <a:ext cx="1095172" cy="369332"/>
          </a:xfrm>
          <a:prstGeom prst="rect">
            <a:avLst/>
          </a:prstGeom>
        </p:spPr>
        <p:txBody>
          <a:bodyPr wrap="none">
            <a:spAutoFit/>
          </a:bodyPr>
          <a:lstStyle/>
          <a:p>
            <a:r>
              <a:rPr lang="en-US" dirty="0">
                <a:solidFill>
                  <a:prstClr val="black"/>
                </a:solidFill>
              </a:rPr>
              <a:t>C7 / C79</a:t>
            </a:r>
          </a:p>
        </p:txBody>
      </p:sp>
      <p:pic>
        <p:nvPicPr>
          <p:cNvPr id="22" name="Picture 21"/>
          <p:cNvPicPr>
            <a:picLocks noChangeAspect="1"/>
          </p:cNvPicPr>
          <p:nvPr/>
        </p:nvPicPr>
        <p:blipFill>
          <a:blip r:embed="rId6"/>
          <a:stretch>
            <a:fillRect/>
          </a:stretch>
        </p:blipFill>
        <p:spPr>
          <a:xfrm>
            <a:off x="4257675" y="4758994"/>
            <a:ext cx="3981450" cy="1194131"/>
          </a:xfrm>
          <a:prstGeom prst="rect">
            <a:avLst/>
          </a:prstGeom>
        </p:spPr>
      </p:pic>
      <p:sp>
        <p:nvSpPr>
          <p:cNvPr id="23" name="Rectangle 22"/>
          <p:cNvSpPr/>
          <p:nvPr/>
        </p:nvSpPr>
        <p:spPr>
          <a:xfrm>
            <a:off x="5334560" y="6076087"/>
            <a:ext cx="1864613" cy="369332"/>
          </a:xfrm>
          <a:prstGeom prst="rect">
            <a:avLst/>
          </a:prstGeom>
        </p:spPr>
        <p:txBody>
          <a:bodyPr wrap="none">
            <a:spAutoFit/>
          </a:bodyPr>
          <a:lstStyle/>
          <a:p>
            <a:r>
              <a:rPr lang="en-US" dirty="0">
                <a:solidFill>
                  <a:prstClr val="black"/>
                </a:solidFill>
              </a:rPr>
              <a:t>C7 / M203 / C79</a:t>
            </a:r>
          </a:p>
        </p:txBody>
      </p:sp>
      <p:pic>
        <p:nvPicPr>
          <p:cNvPr id="24" name="Picture 23"/>
          <p:cNvPicPr>
            <a:picLocks noChangeAspect="1"/>
          </p:cNvPicPr>
          <p:nvPr/>
        </p:nvPicPr>
        <p:blipFill>
          <a:blip r:embed="rId7"/>
          <a:stretch>
            <a:fillRect/>
          </a:stretch>
        </p:blipFill>
        <p:spPr>
          <a:xfrm>
            <a:off x="4201975" y="2926644"/>
            <a:ext cx="4037150" cy="1151505"/>
          </a:xfrm>
          <a:prstGeom prst="rect">
            <a:avLst/>
          </a:prstGeom>
        </p:spPr>
      </p:pic>
      <p:sp>
        <p:nvSpPr>
          <p:cNvPr id="25" name="Rectangle 24"/>
          <p:cNvSpPr/>
          <p:nvPr/>
        </p:nvSpPr>
        <p:spPr>
          <a:xfrm>
            <a:off x="5796224" y="4169800"/>
            <a:ext cx="941283" cy="369332"/>
          </a:xfrm>
          <a:prstGeom prst="rect">
            <a:avLst/>
          </a:prstGeom>
        </p:spPr>
        <p:txBody>
          <a:bodyPr wrap="none">
            <a:spAutoFit/>
          </a:bodyPr>
          <a:lstStyle/>
          <a:p>
            <a:r>
              <a:rPr lang="en-US" dirty="0">
                <a:solidFill>
                  <a:prstClr val="black"/>
                </a:solidFill>
              </a:rPr>
              <a:t>C8NLD</a:t>
            </a:r>
          </a:p>
        </p:txBody>
      </p:sp>
    </p:spTree>
    <p:extLst>
      <p:ext uri="{BB962C8B-B14F-4D97-AF65-F5344CB8AC3E}">
        <p14:creationId xmlns:p14="http://schemas.microsoft.com/office/powerpoint/2010/main" val="206344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8954"/>
            <a:ext cx="6324600"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LOẠI </a:t>
            </a:r>
            <a:r>
              <a:rPr lang="en-US" sz="2400" b="1" dirty="0" err="1" smtClean="0">
                <a:solidFill>
                  <a:schemeClr val="tx1"/>
                </a:solidFill>
                <a:latin typeface="Times New Roman" panose="02020603050405020304" pitchFamily="18" charset="0"/>
                <a:cs typeface="Times New Roman" panose="02020603050405020304" pitchFamily="18" charset="0"/>
              </a:rPr>
              <a:t>vũ</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khí</a:t>
            </a:r>
            <a:r>
              <a:rPr lang="en-US" sz="2400" b="1" dirty="0" smtClean="0">
                <a:solidFill>
                  <a:schemeClr val="tx1"/>
                </a:solidFill>
                <a:latin typeface="Times New Roman" panose="02020603050405020304" pitchFamily="18" charset="0"/>
                <a:cs typeface="Times New Roman" panose="02020603050405020304" pitchFamily="18" charset="0"/>
              </a:rPr>
              <a:t> – </a:t>
            </a:r>
            <a:r>
              <a:rPr lang="en-US" sz="2400" b="1" dirty="0" err="1" smtClean="0">
                <a:solidFill>
                  <a:schemeClr val="tx1"/>
                </a:solidFill>
                <a:latin typeface="Times New Roman" panose="02020603050405020304" pitchFamily="18" charset="0"/>
                <a:cs typeface="Times New Roman" panose="02020603050405020304" pitchFamily="18" charset="0"/>
              </a:rPr>
              <a:t>Súng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ngắn</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672918" y="2710252"/>
            <a:ext cx="2454288" cy="369332"/>
          </a:xfrm>
          <a:prstGeom prst="rect">
            <a:avLst/>
          </a:prstGeom>
        </p:spPr>
        <p:txBody>
          <a:bodyPr wrap="square">
            <a:spAutoFit/>
          </a:bodyPr>
          <a:lstStyle/>
          <a:p>
            <a:pPr algn="ctr"/>
            <a:r>
              <a:rPr lang="en-US" dirty="0">
                <a:solidFill>
                  <a:prstClr val="black"/>
                </a:solidFill>
              </a:rPr>
              <a:t>Beretta M9</a:t>
            </a:r>
          </a:p>
        </p:txBody>
      </p:sp>
      <p:sp>
        <p:nvSpPr>
          <p:cNvPr id="16" name="Rectangle 15"/>
          <p:cNvSpPr/>
          <p:nvPr/>
        </p:nvSpPr>
        <p:spPr>
          <a:xfrm>
            <a:off x="4487129" y="2794889"/>
            <a:ext cx="2056973" cy="369332"/>
          </a:xfrm>
          <a:prstGeom prst="rect">
            <a:avLst/>
          </a:prstGeom>
        </p:spPr>
        <p:txBody>
          <a:bodyPr wrap="none">
            <a:spAutoFit/>
          </a:bodyPr>
          <a:lstStyle/>
          <a:p>
            <a:r>
              <a:rPr lang="en-US" dirty="0">
                <a:solidFill>
                  <a:prstClr val="black"/>
                </a:solidFill>
              </a:rPr>
              <a:t>Browning </a:t>
            </a:r>
            <a:r>
              <a:rPr lang="en-US" dirty="0" err="1">
                <a:solidFill>
                  <a:prstClr val="black"/>
                </a:solidFill>
              </a:rPr>
              <a:t>Hipower</a:t>
            </a:r>
            <a:endParaRPr lang="en-US" dirty="0">
              <a:solidFill>
                <a:prstClr val="black"/>
              </a:solidFill>
            </a:endParaRPr>
          </a:p>
        </p:txBody>
      </p:sp>
      <p:sp>
        <p:nvSpPr>
          <p:cNvPr id="18" name="Rectangle 17"/>
          <p:cNvSpPr/>
          <p:nvPr/>
        </p:nvSpPr>
        <p:spPr>
          <a:xfrm>
            <a:off x="1143000" y="4681010"/>
            <a:ext cx="1629485" cy="369332"/>
          </a:xfrm>
          <a:prstGeom prst="rect">
            <a:avLst/>
          </a:prstGeom>
        </p:spPr>
        <p:txBody>
          <a:bodyPr wrap="none">
            <a:spAutoFit/>
          </a:bodyPr>
          <a:lstStyle/>
          <a:p>
            <a:r>
              <a:rPr lang="en-US" dirty="0">
                <a:solidFill>
                  <a:prstClr val="black"/>
                </a:solidFill>
              </a:rPr>
              <a:t>Colt M1911A1</a:t>
            </a:r>
          </a:p>
        </p:txBody>
      </p:sp>
      <p:sp>
        <p:nvSpPr>
          <p:cNvPr id="21" name="Rectangle 20"/>
          <p:cNvSpPr/>
          <p:nvPr/>
        </p:nvSpPr>
        <p:spPr>
          <a:xfrm>
            <a:off x="1142999" y="6412468"/>
            <a:ext cx="1600025" cy="369332"/>
          </a:xfrm>
          <a:prstGeom prst="rect">
            <a:avLst/>
          </a:prstGeom>
        </p:spPr>
        <p:txBody>
          <a:bodyPr wrap="square">
            <a:spAutoFit/>
          </a:bodyPr>
          <a:lstStyle/>
          <a:p>
            <a:r>
              <a:rPr lang="en-US" dirty="0">
                <a:solidFill>
                  <a:prstClr val="black"/>
                </a:solidFill>
              </a:rPr>
              <a:t>Makarov SD</a:t>
            </a:r>
          </a:p>
        </p:txBody>
      </p:sp>
      <p:sp>
        <p:nvSpPr>
          <p:cNvPr id="23" name="Rectangle 22"/>
          <p:cNvSpPr/>
          <p:nvPr/>
        </p:nvSpPr>
        <p:spPr>
          <a:xfrm>
            <a:off x="5195819" y="6437550"/>
            <a:ext cx="723275" cy="369332"/>
          </a:xfrm>
          <a:prstGeom prst="rect">
            <a:avLst/>
          </a:prstGeom>
        </p:spPr>
        <p:txBody>
          <a:bodyPr wrap="none">
            <a:spAutoFit/>
          </a:bodyPr>
          <a:lstStyle/>
          <a:p>
            <a:r>
              <a:rPr lang="en-US" dirty="0">
                <a:solidFill>
                  <a:prstClr val="black"/>
                </a:solidFill>
              </a:rPr>
              <a:t>Sa61</a:t>
            </a:r>
          </a:p>
        </p:txBody>
      </p:sp>
      <p:sp>
        <p:nvSpPr>
          <p:cNvPr id="25" name="Rectangle 24"/>
          <p:cNvSpPr/>
          <p:nvPr/>
        </p:nvSpPr>
        <p:spPr>
          <a:xfrm>
            <a:off x="4888043" y="4671065"/>
            <a:ext cx="1338828" cy="369332"/>
          </a:xfrm>
          <a:prstGeom prst="rect">
            <a:avLst/>
          </a:prstGeom>
        </p:spPr>
        <p:txBody>
          <a:bodyPr wrap="none">
            <a:spAutoFit/>
          </a:bodyPr>
          <a:lstStyle/>
          <a:p>
            <a:r>
              <a:rPr lang="en-US" dirty="0">
                <a:solidFill>
                  <a:prstClr val="black"/>
                </a:solidFill>
              </a:rPr>
              <a:t>Flare Pistol</a:t>
            </a:r>
          </a:p>
        </p:txBody>
      </p:sp>
      <p:pic>
        <p:nvPicPr>
          <p:cNvPr id="4" name="Picture 3"/>
          <p:cNvPicPr>
            <a:picLocks noChangeAspect="1"/>
          </p:cNvPicPr>
          <p:nvPr/>
        </p:nvPicPr>
        <p:blipFill>
          <a:blip r:embed="rId2"/>
          <a:stretch>
            <a:fillRect/>
          </a:stretch>
        </p:blipFill>
        <p:spPr>
          <a:xfrm>
            <a:off x="1057100" y="1362421"/>
            <a:ext cx="1685925" cy="1219200"/>
          </a:xfrm>
          <a:prstGeom prst="rect">
            <a:avLst/>
          </a:prstGeom>
        </p:spPr>
      </p:pic>
      <p:pic>
        <p:nvPicPr>
          <p:cNvPr id="5" name="Picture 4"/>
          <p:cNvPicPr>
            <a:picLocks noChangeAspect="1"/>
          </p:cNvPicPr>
          <p:nvPr/>
        </p:nvPicPr>
        <p:blipFill>
          <a:blip r:embed="rId3"/>
          <a:stretch>
            <a:fillRect/>
          </a:stretch>
        </p:blipFill>
        <p:spPr>
          <a:xfrm>
            <a:off x="4614482" y="1309229"/>
            <a:ext cx="1762125" cy="1266825"/>
          </a:xfrm>
          <a:prstGeom prst="rect">
            <a:avLst/>
          </a:prstGeom>
        </p:spPr>
      </p:pic>
      <p:pic>
        <p:nvPicPr>
          <p:cNvPr id="6" name="Picture 5"/>
          <p:cNvPicPr>
            <a:picLocks noChangeAspect="1"/>
          </p:cNvPicPr>
          <p:nvPr/>
        </p:nvPicPr>
        <p:blipFill>
          <a:blip r:embed="rId4"/>
          <a:stretch>
            <a:fillRect/>
          </a:stretch>
        </p:blipFill>
        <p:spPr>
          <a:xfrm>
            <a:off x="1057100" y="3190201"/>
            <a:ext cx="1733550" cy="1276350"/>
          </a:xfrm>
          <a:prstGeom prst="rect">
            <a:avLst/>
          </a:prstGeom>
        </p:spPr>
      </p:pic>
      <p:pic>
        <p:nvPicPr>
          <p:cNvPr id="7" name="Picture 6"/>
          <p:cNvPicPr>
            <a:picLocks noChangeAspect="1"/>
          </p:cNvPicPr>
          <p:nvPr/>
        </p:nvPicPr>
        <p:blipFill>
          <a:blip r:embed="rId5"/>
          <a:stretch>
            <a:fillRect/>
          </a:stretch>
        </p:blipFill>
        <p:spPr>
          <a:xfrm>
            <a:off x="4614482" y="3272957"/>
            <a:ext cx="1885950" cy="1276350"/>
          </a:xfrm>
          <a:prstGeom prst="rect">
            <a:avLst/>
          </a:prstGeom>
        </p:spPr>
      </p:pic>
      <p:pic>
        <p:nvPicPr>
          <p:cNvPr id="8" name="Picture 7"/>
          <p:cNvPicPr>
            <a:picLocks noChangeAspect="1"/>
          </p:cNvPicPr>
          <p:nvPr/>
        </p:nvPicPr>
        <p:blipFill>
          <a:blip r:embed="rId6"/>
          <a:stretch>
            <a:fillRect/>
          </a:stretch>
        </p:blipFill>
        <p:spPr>
          <a:xfrm>
            <a:off x="1057099" y="5246099"/>
            <a:ext cx="1776253" cy="962025"/>
          </a:xfrm>
          <a:prstGeom prst="rect">
            <a:avLst/>
          </a:prstGeom>
        </p:spPr>
      </p:pic>
      <p:pic>
        <p:nvPicPr>
          <p:cNvPr id="11" name="Picture 10"/>
          <p:cNvPicPr>
            <a:picLocks noChangeAspect="1"/>
          </p:cNvPicPr>
          <p:nvPr/>
        </p:nvPicPr>
        <p:blipFill>
          <a:blip r:embed="rId7"/>
          <a:stretch>
            <a:fillRect/>
          </a:stretch>
        </p:blipFill>
        <p:spPr>
          <a:xfrm>
            <a:off x="4605449" y="5162155"/>
            <a:ext cx="1938653" cy="1045969"/>
          </a:xfrm>
          <a:prstGeom prst="rect">
            <a:avLst/>
          </a:prstGeom>
        </p:spPr>
      </p:pic>
    </p:spTree>
    <p:extLst>
      <p:ext uri="{BB962C8B-B14F-4D97-AF65-F5344CB8AC3E}">
        <p14:creationId xmlns:p14="http://schemas.microsoft.com/office/powerpoint/2010/main" val="3722708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6096000" cy="685800"/>
          </a:xfrm>
        </p:spPr>
        <p:txBody>
          <a:bodyPr/>
          <a:lstStyle/>
          <a:p>
            <a:pPr algn="ctr"/>
            <a:r>
              <a:rPr lang="en-US" b="1" dirty="0" err="1" smtClean="0">
                <a:solidFill>
                  <a:schemeClr val="tx1"/>
                </a:solidFill>
                <a:latin typeface="Times New Roman" panose="02020603050405020304" pitchFamily="18" charset="0"/>
                <a:cs typeface="Times New Roman" panose="02020603050405020304" pitchFamily="18" charset="0"/>
              </a:rPr>
              <a:t>NộI</a:t>
            </a:r>
            <a:r>
              <a:rPr lang="en-US" b="1" dirty="0" smtClean="0">
                <a:solidFill>
                  <a:schemeClr val="tx1"/>
                </a:solidFill>
                <a:latin typeface="Times New Roman" panose="02020603050405020304" pitchFamily="18" charset="0"/>
                <a:cs typeface="Times New Roman" panose="02020603050405020304" pitchFamily="18" charset="0"/>
              </a:rPr>
              <a:t> dung</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1752600"/>
            <a:ext cx="8153400" cy="4953000"/>
          </a:xfrm>
        </p:spPr>
        <p:txBody>
          <a:bodyPr>
            <a:noAutofit/>
          </a:bodyPr>
          <a:lstStyle/>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Tổng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quan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về</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trong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huấn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luyện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quân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sự</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tán</a:t>
            </a:r>
            <a:r>
              <a:rPr lang="en-US" sz="3400" dirty="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và</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các</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chuẩn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kết</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nối</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các</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chủ</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thể</a:t>
            </a:r>
            <a:endParaRPr lang="en-US" sz="3400" dirty="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Một</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số</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hình</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toán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trong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quân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sự</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Hệ</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thống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tán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a:solidFill>
                  <a:schemeClr val="tx1"/>
                </a:solidFill>
                <a:latin typeface="Times New Roman" panose="02020603050405020304" pitchFamily="18" charset="0"/>
                <a:cs typeface="Times New Roman" panose="02020603050405020304" pitchFamily="18" charset="0"/>
              </a:rPr>
              <a:t>VBS3 (</a:t>
            </a:r>
            <a:r>
              <a:rPr lang="en-US" sz="3400" dirty="0" err="1">
                <a:solidFill>
                  <a:schemeClr val="tx1"/>
                </a:solidFill>
                <a:latin typeface="Times New Roman" panose="02020603050405020304" pitchFamily="18" charset="0"/>
                <a:cs typeface="Times New Roman" panose="02020603050405020304" pitchFamily="18" charset="0"/>
              </a:rPr>
              <a:t>tiếp</a:t>
            </a:r>
            <a:r>
              <a:rPr lang="en-US" sz="3400" dirty="0">
                <a:solidFill>
                  <a:schemeClr val="tx1"/>
                </a:solidFill>
                <a:latin typeface="Times New Roman" panose="02020603050405020304" pitchFamily="18" charset="0"/>
                <a:cs typeface="Times New Roman" panose="02020603050405020304" pitchFamily="18" charset="0"/>
              </a:rPr>
              <a:t>)</a:t>
            </a:r>
          </a:p>
          <a:p>
            <a:pPr marL="914400" lvl="1" indent="-457200">
              <a:buAutoNum type="arabicPeriod"/>
            </a:pPr>
            <a:endParaRPr lang="en-US" sz="340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33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1" y="198954"/>
            <a:ext cx="6324600"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LOẠI </a:t>
            </a:r>
            <a:r>
              <a:rPr lang="en-US" sz="2400" b="1" dirty="0" err="1" smtClean="0">
                <a:solidFill>
                  <a:schemeClr val="tx1"/>
                </a:solidFill>
                <a:latin typeface="Times New Roman" panose="02020603050405020304" pitchFamily="18" charset="0"/>
                <a:cs typeface="Times New Roman" panose="02020603050405020304" pitchFamily="18" charset="0"/>
              </a:rPr>
              <a:t>trang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bị</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khác</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0" name="Rectangle 9"/>
          <p:cNvSpPr/>
          <p:nvPr/>
        </p:nvSpPr>
        <p:spPr>
          <a:xfrm>
            <a:off x="582412" y="2621369"/>
            <a:ext cx="2454288" cy="646331"/>
          </a:xfrm>
          <a:prstGeom prst="rect">
            <a:avLst/>
          </a:prstGeom>
        </p:spPr>
        <p:txBody>
          <a:bodyPr wrap="square">
            <a:spAutoFit/>
          </a:bodyPr>
          <a:lstStyle/>
          <a:p>
            <a:pPr algn="ctr"/>
            <a:r>
              <a:rPr lang="en-US" dirty="0">
                <a:solidFill>
                  <a:prstClr val="black"/>
                </a:solidFill>
              </a:rPr>
              <a:t>M112 Breaching Charge Bag</a:t>
            </a:r>
          </a:p>
        </p:txBody>
      </p:sp>
      <p:sp>
        <p:nvSpPr>
          <p:cNvPr id="16" name="Rectangle 15"/>
          <p:cNvSpPr/>
          <p:nvPr/>
        </p:nvSpPr>
        <p:spPr>
          <a:xfrm>
            <a:off x="3719942" y="2630269"/>
            <a:ext cx="2108705" cy="646331"/>
          </a:xfrm>
          <a:prstGeom prst="rect">
            <a:avLst/>
          </a:prstGeom>
        </p:spPr>
        <p:txBody>
          <a:bodyPr wrap="square">
            <a:spAutoFit/>
          </a:bodyPr>
          <a:lstStyle/>
          <a:p>
            <a:r>
              <a:rPr lang="en-US" dirty="0">
                <a:solidFill>
                  <a:prstClr val="black"/>
                </a:solidFill>
              </a:rPr>
              <a:t>Commanders Target Locator</a:t>
            </a:r>
          </a:p>
        </p:txBody>
      </p:sp>
      <p:pic>
        <p:nvPicPr>
          <p:cNvPr id="3" name="Picture 2"/>
          <p:cNvPicPr>
            <a:picLocks noChangeAspect="1"/>
          </p:cNvPicPr>
          <p:nvPr/>
        </p:nvPicPr>
        <p:blipFill>
          <a:blip r:embed="rId2"/>
          <a:stretch>
            <a:fillRect/>
          </a:stretch>
        </p:blipFill>
        <p:spPr>
          <a:xfrm>
            <a:off x="905872" y="1052660"/>
            <a:ext cx="1895475" cy="1369520"/>
          </a:xfrm>
          <a:prstGeom prst="rect">
            <a:avLst/>
          </a:prstGeom>
        </p:spPr>
      </p:pic>
      <p:pic>
        <p:nvPicPr>
          <p:cNvPr id="12" name="Picture 11"/>
          <p:cNvPicPr>
            <a:picLocks noChangeAspect="1"/>
          </p:cNvPicPr>
          <p:nvPr/>
        </p:nvPicPr>
        <p:blipFill>
          <a:blip r:embed="rId3"/>
          <a:stretch>
            <a:fillRect/>
          </a:stretch>
        </p:blipFill>
        <p:spPr>
          <a:xfrm>
            <a:off x="3701653" y="1090361"/>
            <a:ext cx="1857375" cy="1244387"/>
          </a:xfrm>
          <a:prstGeom prst="rect">
            <a:avLst/>
          </a:prstGeom>
        </p:spPr>
      </p:pic>
      <p:pic>
        <p:nvPicPr>
          <p:cNvPr id="14" name="Picture 13"/>
          <p:cNvPicPr>
            <a:picLocks noChangeAspect="1"/>
          </p:cNvPicPr>
          <p:nvPr/>
        </p:nvPicPr>
        <p:blipFill>
          <a:blip r:embed="rId4"/>
          <a:stretch>
            <a:fillRect/>
          </a:stretch>
        </p:blipFill>
        <p:spPr>
          <a:xfrm>
            <a:off x="733765" y="3485399"/>
            <a:ext cx="2124075" cy="1169894"/>
          </a:xfrm>
          <a:prstGeom prst="rect">
            <a:avLst/>
          </a:prstGeom>
        </p:spPr>
      </p:pic>
      <p:sp>
        <p:nvSpPr>
          <p:cNvPr id="15" name="Rectangle 14"/>
          <p:cNvSpPr/>
          <p:nvPr/>
        </p:nvSpPr>
        <p:spPr>
          <a:xfrm>
            <a:off x="1142998" y="4727944"/>
            <a:ext cx="1031051" cy="369332"/>
          </a:xfrm>
          <a:prstGeom prst="rect">
            <a:avLst/>
          </a:prstGeom>
        </p:spPr>
        <p:txBody>
          <a:bodyPr wrap="none">
            <a:spAutoFit/>
          </a:bodyPr>
          <a:lstStyle/>
          <a:p>
            <a:r>
              <a:rPr lang="en-US" dirty="0">
                <a:solidFill>
                  <a:prstClr val="black"/>
                </a:solidFill>
              </a:rPr>
              <a:t>Bullhorn</a:t>
            </a:r>
          </a:p>
        </p:txBody>
      </p:sp>
      <p:pic>
        <p:nvPicPr>
          <p:cNvPr id="17" name="Picture 16"/>
          <p:cNvPicPr>
            <a:picLocks noChangeAspect="1"/>
          </p:cNvPicPr>
          <p:nvPr/>
        </p:nvPicPr>
        <p:blipFill>
          <a:blip r:embed="rId5"/>
          <a:stretch>
            <a:fillRect/>
          </a:stretch>
        </p:blipFill>
        <p:spPr>
          <a:xfrm>
            <a:off x="3659434" y="3491830"/>
            <a:ext cx="1859281" cy="1269973"/>
          </a:xfrm>
          <a:prstGeom prst="rect">
            <a:avLst/>
          </a:prstGeom>
        </p:spPr>
      </p:pic>
      <p:sp>
        <p:nvSpPr>
          <p:cNvPr id="19" name="Rectangle 18"/>
          <p:cNvSpPr/>
          <p:nvPr/>
        </p:nvSpPr>
        <p:spPr>
          <a:xfrm>
            <a:off x="3720743" y="4803712"/>
            <a:ext cx="1774845" cy="369332"/>
          </a:xfrm>
          <a:prstGeom prst="rect">
            <a:avLst/>
          </a:prstGeom>
        </p:spPr>
        <p:txBody>
          <a:bodyPr wrap="none">
            <a:spAutoFit/>
          </a:bodyPr>
          <a:lstStyle/>
          <a:p>
            <a:r>
              <a:rPr lang="en-US" dirty="0">
                <a:solidFill>
                  <a:prstClr val="black"/>
                </a:solidFill>
              </a:rPr>
              <a:t>M22 Binoculars</a:t>
            </a:r>
          </a:p>
        </p:txBody>
      </p:sp>
      <p:pic>
        <p:nvPicPr>
          <p:cNvPr id="20" name="Picture 19"/>
          <p:cNvPicPr>
            <a:picLocks noChangeAspect="1"/>
          </p:cNvPicPr>
          <p:nvPr/>
        </p:nvPicPr>
        <p:blipFill>
          <a:blip r:embed="rId6"/>
          <a:stretch>
            <a:fillRect/>
          </a:stretch>
        </p:blipFill>
        <p:spPr>
          <a:xfrm>
            <a:off x="6415281" y="1036743"/>
            <a:ext cx="1895475" cy="1281299"/>
          </a:xfrm>
          <a:prstGeom prst="rect">
            <a:avLst/>
          </a:prstGeom>
        </p:spPr>
      </p:pic>
      <p:sp>
        <p:nvSpPr>
          <p:cNvPr id="22" name="Rectangle 21"/>
          <p:cNvSpPr/>
          <p:nvPr/>
        </p:nvSpPr>
        <p:spPr>
          <a:xfrm>
            <a:off x="6099338" y="2514600"/>
            <a:ext cx="2527359" cy="369332"/>
          </a:xfrm>
          <a:prstGeom prst="rect">
            <a:avLst/>
          </a:prstGeom>
        </p:spPr>
        <p:txBody>
          <a:bodyPr wrap="none">
            <a:spAutoFit/>
          </a:bodyPr>
          <a:lstStyle/>
          <a:p>
            <a:r>
              <a:rPr lang="en-US" dirty="0">
                <a:solidFill>
                  <a:prstClr val="black"/>
                </a:solidFill>
              </a:rPr>
              <a:t>Mk VIIE Target Locator</a:t>
            </a:r>
          </a:p>
        </p:txBody>
      </p:sp>
      <p:pic>
        <p:nvPicPr>
          <p:cNvPr id="24" name="Picture 23"/>
          <p:cNvPicPr>
            <a:picLocks noChangeAspect="1"/>
          </p:cNvPicPr>
          <p:nvPr/>
        </p:nvPicPr>
        <p:blipFill>
          <a:blip r:embed="rId7"/>
          <a:stretch>
            <a:fillRect/>
          </a:stretch>
        </p:blipFill>
        <p:spPr>
          <a:xfrm>
            <a:off x="6415281" y="3442874"/>
            <a:ext cx="1847850" cy="573833"/>
          </a:xfrm>
          <a:prstGeom prst="rect">
            <a:avLst/>
          </a:prstGeom>
        </p:spPr>
      </p:pic>
      <p:sp>
        <p:nvSpPr>
          <p:cNvPr id="26" name="Rectangle 25"/>
          <p:cNvSpPr/>
          <p:nvPr/>
        </p:nvSpPr>
        <p:spPr>
          <a:xfrm>
            <a:off x="6458756" y="4285961"/>
            <a:ext cx="1980029" cy="369332"/>
          </a:xfrm>
          <a:prstGeom prst="rect">
            <a:avLst/>
          </a:prstGeom>
        </p:spPr>
        <p:txBody>
          <a:bodyPr wrap="none">
            <a:spAutoFit/>
          </a:bodyPr>
          <a:lstStyle/>
          <a:p>
            <a:r>
              <a:rPr lang="en-US" dirty="0">
                <a:solidFill>
                  <a:prstClr val="black"/>
                </a:solidFill>
              </a:rPr>
              <a:t>Maglite Flashlight</a:t>
            </a:r>
          </a:p>
        </p:txBody>
      </p:sp>
      <p:pic>
        <p:nvPicPr>
          <p:cNvPr id="27" name="Picture 26"/>
          <p:cNvPicPr>
            <a:picLocks noChangeAspect="1"/>
          </p:cNvPicPr>
          <p:nvPr/>
        </p:nvPicPr>
        <p:blipFill>
          <a:blip r:embed="rId8"/>
          <a:stretch>
            <a:fillRect/>
          </a:stretch>
        </p:blipFill>
        <p:spPr>
          <a:xfrm>
            <a:off x="733765" y="5118741"/>
            <a:ext cx="1971675" cy="1134276"/>
          </a:xfrm>
          <a:prstGeom prst="rect">
            <a:avLst/>
          </a:prstGeom>
        </p:spPr>
      </p:pic>
      <p:sp>
        <p:nvSpPr>
          <p:cNvPr id="28" name="Rectangle 27"/>
          <p:cNvSpPr/>
          <p:nvPr/>
        </p:nvSpPr>
        <p:spPr>
          <a:xfrm>
            <a:off x="706980" y="6351323"/>
            <a:ext cx="1903085" cy="369332"/>
          </a:xfrm>
          <a:prstGeom prst="rect">
            <a:avLst/>
          </a:prstGeom>
        </p:spPr>
        <p:txBody>
          <a:bodyPr wrap="none">
            <a:spAutoFit/>
          </a:bodyPr>
          <a:lstStyle/>
          <a:p>
            <a:r>
              <a:rPr lang="en-US" dirty="0">
                <a:solidFill>
                  <a:prstClr val="black"/>
                </a:solidFill>
              </a:rPr>
              <a:t>Laser designator</a:t>
            </a:r>
          </a:p>
        </p:txBody>
      </p:sp>
      <p:pic>
        <p:nvPicPr>
          <p:cNvPr id="29" name="Picture 28"/>
          <p:cNvPicPr>
            <a:picLocks noChangeAspect="1"/>
          </p:cNvPicPr>
          <p:nvPr/>
        </p:nvPicPr>
        <p:blipFill>
          <a:blip r:embed="rId9"/>
          <a:stretch>
            <a:fillRect/>
          </a:stretch>
        </p:blipFill>
        <p:spPr>
          <a:xfrm>
            <a:off x="3886200" y="5255791"/>
            <a:ext cx="1133475" cy="1155051"/>
          </a:xfrm>
          <a:prstGeom prst="rect">
            <a:avLst/>
          </a:prstGeom>
        </p:spPr>
      </p:pic>
      <p:sp>
        <p:nvSpPr>
          <p:cNvPr id="31" name="Rectangle 30"/>
          <p:cNvSpPr/>
          <p:nvPr/>
        </p:nvSpPr>
        <p:spPr>
          <a:xfrm>
            <a:off x="3368227" y="6488668"/>
            <a:ext cx="2441694" cy="369332"/>
          </a:xfrm>
          <a:prstGeom prst="rect">
            <a:avLst/>
          </a:prstGeom>
        </p:spPr>
        <p:txBody>
          <a:bodyPr wrap="none">
            <a:spAutoFit/>
          </a:bodyPr>
          <a:lstStyle/>
          <a:p>
            <a:r>
              <a:rPr lang="en-US" dirty="0">
                <a:solidFill>
                  <a:prstClr val="black"/>
                </a:solidFill>
              </a:rPr>
              <a:t>Lightweight Periscope</a:t>
            </a:r>
          </a:p>
        </p:txBody>
      </p:sp>
      <p:pic>
        <p:nvPicPr>
          <p:cNvPr id="32" name="Picture 31"/>
          <p:cNvPicPr>
            <a:picLocks noChangeAspect="1"/>
          </p:cNvPicPr>
          <p:nvPr/>
        </p:nvPicPr>
        <p:blipFill>
          <a:blip r:embed="rId10"/>
          <a:stretch>
            <a:fillRect/>
          </a:stretch>
        </p:blipFill>
        <p:spPr>
          <a:xfrm>
            <a:off x="6629620" y="5056089"/>
            <a:ext cx="1638300" cy="1268403"/>
          </a:xfrm>
          <a:prstGeom prst="rect">
            <a:avLst/>
          </a:prstGeom>
        </p:spPr>
      </p:pic>
      <p:sp>
        <p:nvSpPr>
          <p:cNvPr id="33" name="Rectangle 32"/>
          <p:cNvSpPr/>
          <p:nvPr/>
        </p:nvSpPr>
        <p:spPr>
          <a:xfrm>
            <a:off x="6794328" y="6443448"/>
            <a:ext cx="1308884" cy="369332"/>
          </a:xfrm>
          <a:prstGeom prst="rect">
            <a:avLst/>
          </a:prstGeom>
        </p:spPr>
        <p:txBody>
          <a:bodyPr wrap="none">
            <a:spAutoFit/>
          </a:bodyPr>
          <a:lstStyle/>
          <a:p>
            <a:r>
              <a:rPr lang="en-US" dirty="0">
                <a:solidFill>
                  <a:prstClr val="black"/>
                </a:solidFill>
              </a:rPr>
              <a:t>TAC Board</a:t>
            </a:r>
          </a:p>
        </p:txBody>
      </p:sp>
    </p:spTree>
    <p:extLst>
      <p:ext uri="{BB962C8B-B14F-4D97-AF65-F5344CB8AC3E}">
        <p14:creationId xmlns:p14="http://schemas.microsoft.com/office/powerpoint/2010/main" val="3223400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914400"/>
            <a:ext cx="7619999" cy="1828800"/>
          </a:xfrm>
          <a:ln>
            <a:noFill/>
          </a:ln>
        </p:spPr>
        <p:style>
          <a:lnRef idx="2">
            <a:schemeClr val="dk1"/>
          </a:lnRef>
          <a:fillRef idx="1">
            <a:schemeClr val="lt1"/>
          </a:fillRef>
          <a:effectRef idx="0">
            <a:schemeClr val="dk1"/>
          </a:effectRef>
          <a:fontRef idx="minor">
            <a:schemeClr val="dk1"/>
          </a:fontRef>
        </p:style>
        <p:txBody>
          <a:bodyPr>
            <a:noAutofit/>
          </a:bodyPr>
          <a:lstStyle/>
          <a:p>
            <a:pPr marL="640080" indent="-342900" algn="just">
              <a:lnSpc>
                <a:spcPct val="120000"/>
              </a:lnSpc>
              <a:spcBef>
                <a:spcPts val="600"/>
              </a:spcBef>
              <a:buClr>
                <a:schemeClr val="bg2">
                  <a:lumMod val="50000"/>
                </a:schemeClr>
              </a:buClr>
              <a:buFont typeface="Wingdings" panose="05000000000000000000" pitchFamily="2" charset="2"/>
              <a:buChar char="v"/>
            </a:pPr>
            <a:r>
              <a:rPr lang="vi-VN" sz="2400" dirty="0">
                <a:latin typeface="+mj-lt"/>
              </a:rPr>
              <a:t>Tổ chức được lực lượng theo tổ, tiểu đội, trung đội, đại đội… </a:t>
            </a:r>
            <a:r>
              <a:rPr lang="vi-VN" sz="2400" dirty="0" smtClean="0">
                <a:latin typeface="+mj-lt"/>
              </a:rPr>
              <a:t>để </a:t>
            </a:r>
            <a:r>
              <a:rPr lang="vi-VN" sz="2400" dirty="0">
                <a:latin typeface="+mj-lt"/>
              </a:rPr>
              <a:t>thực hiện nhiệm vụ nhất định. Hỗ trợ quản lý theo phân cấp - </a:t>
            </a:r>
            <a:r>
              <a:rPr lang="vi-VN" sz="2400" b="1" dirty="0">
                <a:latin typeface="+mj-lt"/>
              </a:rPr>
              <a:t>Command Hierarchies</a:t>
            </a:r>
            <a:endParaRPr lang="en-US" sz="2400" b="1" dirty="0">
              <a:solidFill>
                <a:schemeClr val="tx1"/>
              </a:solidFill>
              <a:latin typeface="+mj-lt"/>
              <a:cs typeface="Times New Roman" panose="02020603050405020304" pitchFamily="18" charset="0"/>
            </a:endParaRPr>
          </a:p>
        </p:txBody>
      </p:sp>
      <p:sp>
        <p:nvSpPr>
          <p:cNvPr id="2" name="Title 1"/>
          <p:cNvSpPr>
            <a:spLocks noGrp="1"/>
          </p:cNvSpPr>
          <p:nvPr>
            <p:ph type="title"/>
          </p:nvPr>
        </p:nvSpPr>
        <p:spPr>
          <a:xfrm>
            <a:off x="152401" y="319088"/>
            <a:ext cx="6248399" cy="4429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Tính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r>
              <a:rPr lang="en-US" sz="2400" b="1" dirty="0">
                <a:solidFill>
                  <a:schemeClr val="tx1"/>
                </a:solidFill>
                <a:latin typeface="Times New Roman" panose="02020603050405020304" pitchFamily="18" charset="0"/>
                <a:cs typeface="Times New Roman" panose="02020603050405020304" pitchFamily="18" charset="0"/>
              </a:rPr>
              <a:t> - </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Cơ</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cấu</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chỉ</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huy</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8" name="Picture 7" descr="C:\Users\Nguyen\Desktop\Phanca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 y="2743200"/>
            <a:ext cx="7620000" cy="3124200"/>
          </a:xfrm>
          <a:prstGeom prst="rect">
            <a:avLst/>
          </a:prstGeom>
          <a:noFill/>
          <a:ln>
            <a:noFill/>
          </a:ln>
        </p:spPr>
      </p:pic>
      <p:sp>
        <p:nvSpPr>
          <p:cNvPr id="5" name="Rectangle 4"/>
          <p:cNvSpPr/>
          <p:nvPr/>
        </p:nvSpPr>
        <p:spPr>
          <a:xfrm>
            <a:off x="1423553" y="6096000"/>
            <a:ext cx="6356360" cy="430887"/>
          </a:xfrm>
          <a:prstGeom prst="rect">
            <a:avLst/>
          </a:prstGeom>
        </p:spPr>
        <p:txBody>
          <a:bodyPr wrap="square">
            <a:spAutoFit/>
          </a:bodyPr>
          <a:lstStyle/>
          <a:p>
            <a:pPr algn="ctr"/>
            <a:r>
              <a:rPr lang="en-US" sz="2200" dirty="0" err="1" smtClean="0">
                <a:solidFill>
                  <a:prstClr val="black"/>
                </a:solidFill>
                <a:latin typeface="Times New Roman" panose="02020603050405020304" pitchFamily="18" charset="0"/>
                <a:ea typeface="Calibri" panose="020F0502020204030204" pitchFamily="34" charset="0"/>
              </a:rPr>
              <a:t>Tổ</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chức</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và</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phối</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thuộc</a:t>
            </a:r>
            <a:r>
              <a:rPr lang="en-US" sz="2200" dirty="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vũ</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khí</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trang</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bị</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theo</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phân</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cấp</a:t>
            </a:r>
            <a:endParaRPr lang="en-US" sz="2200" dirty="0">
              <a:solidFill>
                <a:prstClr val="black"/>
              </a:solidFill>
            </a:endParaRPr>
          </a:p>
        </p:txBody>
      </p:sp>
    </p:spTree>
    <p:extLst>
      <p:ext uri="{BB962C8B-B14F-4D97-AF65-F5344CB8AC3E}">
        <p14:creationId xmlns:p14="http://schemas.microsoft.com/office/powerpoint/2010/main" val="4098920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914400"/>
            <a:ext cx="7848599" cy="2362200"/>
          </a:xfrm>
          <a:ln>
            <a:noFill/>
          </a:ln>
        </p:spPr>
        <p:style>
          <a:lnRef idx="2">
            <a:schemeClr val="dk1"/>
          </a:lnRef>
          <a:fillRef idx="1">
            <a:schemeClr val="lt1"/>
          </a:fillRef>
          <a:effectRef idx="0">
            <a:schemeClr val="dk1"/>
          </a:effectRef>
          <a:fontRef idx="minor">
            <a:schemeClr val="dk1"/>
          </a:fontRef>
        </p:style>
        <p:txBody>
          <a:bodyPr>
            <a:noAutofit/>
          </a:bodyPr>
          <a:lstStyle/>
          <a:p>
            <a:pPr marL="640080" indent="-342900" algn="just">
              <a:lnSpc>
                <a:spcPct val="120000"/>
              </a:lnSpc>
              <a:spcBef>
                <a:spcPts val="600"/>
              </a:spcBef>
              <a:buClr>
                <a:schemeClr val="bg2">
                  <a:lumMod val="50000"/>
                </a:schemeClr>
              </a:buClr>
              <a:buFont typeface="Wingdings" panose="05000000000000000000" pitchFamily="2" charset="2"/>
              <a:buChar char="v"/>
            </a:pPr>
            <a:r>
              <a:rPr lang="vi-VN" sz="2400" dirty="0" smtClean="0">
                <a:latin typeface="+mj-lt"/>
              </a:rPr>
              <a:t>Ngoài </a:t>
            </a:r>
            <a:r>
              <a:rPr lang="vi-VN" sz="2400" dirty="0">
                <a:latin typeface="+mj-lt"/>
              </a:rPr>
              <a:t>việc hỗ trợ </a:t>
            </a:r>
            <a:r>
              <a:rPr lang="vi-VN" sz="2400" dirty="0" smtClean="0">
                <a:latin typeface="+mj-lt"/>
              </a:rPr>
              <a:t>phương </a:t>
            </a:r>
            <a:r>
              <a:rPr lang="vi-VN" sz="2400" dirty="0">
                <a:latin typeface="+mj-lt"/>
              </a:rPr>
              <a:t>thức giao tiếp thông thường qua text chat, voice chat VBS3 còn hỗ trợ giao diện giao tiếp mô phỏng dùng sóng radio trong mạng CNR (CommNet Radio) theo định dạng DIS (Distributed Interactive Simulation</a:t>
            </a:r>
            <a:r>
              <a:rPr lang="vi-VN" sz="2400" dirty="0" smtClean="0">
                <a:latin typeface="+mj-lt"/>
              </a:rPr>
              <a:t>)</a:t>
            </a:r>
            <a:endParaRPr lang="en-US" sz="2400" b="1" dirty="0">
              <a:solidFill>
                <a:schemeClr val="tx1"/>
              </a:solidFill>
              <a:latin typeface="+mj-lt"/>
              <a:cs typeface="Times New Roman" panose="02020603050405020304" pitchFamily="18" charset="0"/>
            </a:endParaRPr>
          </a:p>
        </p:txBody>
      </p:sp>
      <p:sp>
        <p:nvSpPr>
          <p:cNvPr id="2" name="Title 1"/>
          <p:cNvSpPr>
            <a:spLocks noGrp="1"/>
          </p:cNvSpPr>
          <p:nvPr>
            <p:ph type="title"/>
          </p:nvPr>
        </p:nvSpPr>
        <p:spPr>
          <a:xfrm>
            <a:off x="152401" y="319088"/>
            <a:ext cx="6476999" cy="4429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Tính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r>
              <a:rPr lang="en-US" sz="2400" b="1" dirty="0">
                <a:solidFill>
                  <a:schemeClr val="tx1"/>
                </a:solidFill>
                <a:latin typeface="Times New Roman" panose="02020603050405020304" pitchFamily="18" charset="0"/>
                <a:cs typeface="Times New Roman" panose="02020603050405020304" pitchFamily="18" charset="0"/>
              </a:rPr>
              <a:t> - </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truyền</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thông</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5" name="Picture 4" descr="C:\Users\Nguyen\Desktop\radio 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3298064"/>
            <a:ext cx="4648200" cy="2819400"/>
          </a:xfrm>
          <a:prstGeom prst="rect">
            <a:avLst/>
          </a:prstGeom>
          <a:noFill/>
          <a:ln>
            <a:noFill/>
          </a:ln>
        </p:spPr>
      </p:pic>
      <p:pic>
        <p:nvPicPr>
          <p:cNvPr id="6" name="Picture 5" descr="C:\Users\Nguyen\Desktop\CNR-Skins_PRC152.gif"/>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3287332"/>
            <a:ext cx="3048000" cy="2808668"/>
          </a:xfrm>
          <a:prstGeom prst="rect">
            <a:avLst/>
          </a:prstGeom>
          <a:noFill/>
          <a:ln>
            <a:noFill/>
          </a:ln>
        </p:spPr>
      </p:pic>
      <p:sp>
        <p:nvSpPr>
          <p:cNvPr id="4" name="Rectangle 3"/>
          <p:cNvSpPr/>
          <p:nvPr/>
        </p:nvSpPr>
        <p:spPr>
          <a:xfrm>
            <a:off x="1492240" y="6248400"/>
            <a:ext cx="6356360" cy="430887"/>
          </a:xfrm>
          <a:prstGeom prst="rect">
            <a:avLst/>
          </a:prstGeom>
        </p:spPr>
        <p:txBody>
          <a:bodyPr wrap="square">
            <a:spAutoFit/>
          </a:bodyPr>
          <a:lstStyle/>
          <a:p>
            <a:pPr algn="ctr"/>
            <a:r>
              <a:rPr lang="en-US" sz="2200" dirty="0" err="1">
                <a:solidFill>
                  <a:prstClr val="black"/>
                </a:solidFill>
                <a:latin typeface="Times New Roman" panose="02020603050405020304" pitchFamily="18" charset="0"/>
                <a:ea typeface="Calibri" panose="020F0502020204030204" pitchFamily="34" charset="0"/>
              </a:rPr>
              <a:t>Mô</a:t>
            </a:r>
            <a:r>
              <a:rPr lang="en-US" sz="2200" dirty="0">
                <a:solidFill>
                  <a:prstClr val="black"/>
                </a:solidFill>
                <a:latin typeface="Times New Roman" panose="02020603050405020304" pitchFamily="18" charset="0"/>
                <a:ea typeface="Calibri" panose="020F0502020204030204" pitchFamily="34" charset="0"/>
              </a:rPr>
              <a:t> </a:t>
            </a:r>
            <a:r>
              <a:rPr lang="en-US" sz="2200" dirty="0" err="1">
                <a:solidFill>
                  <a:prstClr val="black"/>
                </a:solidFill>
                <a:latin typeface="Times New Roman" panose="02020603050405020304" pitchFamily="18" charset="0"/>
                <a:ea typeface="Calibri" panose="020F0502020204030204" pitchFamily="34" charset="0"/>
              </a:rPr>
              <a:t>phỏng</a:t>
            </a:r>
            <a:r>
              <a:rPr lang="en-US" sz="2200" dirty="0">
                <a:solidFill>
                  <a:prstClr val="black"/>
                </a:solidFill>
                <a:latin typeface="Times New Roman" panose="02020603050405020304" pitchFamily="18" charset="0"/>
                <a:ea typeface="Calibri" panose="020F0502020204030204" pitchFamily="34" charset="0"/>
              </a:rPr>
              <a:t> </a:t>
            </a:r>
            <a:r>
              <a:rPr lang="en-US" sz="2200" dirty="0" err="1">
                <a:solidFill>
                  <a:prstClr val="black"/>
                </a:solidFill>
                <a:latin typeface="Times New Roman" panose="02020603050405020304" pitchFamily="18" charset="0"/>
                <a:ea typeface="Calibri" panose="020F0502020204030204" pitchFamily="34" charset="0"/>
              </a:rPr>
              <a:t>liên</a:t>
            </a:r>
            <a:r>
              <a:rPr lang="en-US" sz="2200" dirty="0">
                <a:solidFill>
                  <a:prstClr val="black"/>
                </a:solidFill>
                <a:latin typeface="Times New Roman" panose="02020603050405020304" pitchFamily="18" charset="0"/>
                <a:ea typeface="Calibri" panose="020F0502020204030204" pitchFamily="34" charset="0"/>
              </a:rPr>
              <a:t> </a:t>
            </a:r>
            <a:r>
              <a:rPr lang="en-US" sz="2200" dirty="0" err="1">
                <a:solidFill>
                  <a:prstClr val="black"/>
                </a:solidFill>
                <a:latin typeface="Times New Roman" panose="02020603050405020304" pitchFamily="18" charset="0"/>
                <a:ea typeface="Calibri" panose="020F0502020204030204" pitchFamily="34" charset="0"/>
              </a:rPr>
              <a:t>lạc</a:t>
            </a:r>
            <a:r>
              <a:rPr lang="en-US" sz="2200" dirty="0">
                <a:solidFill>
                  <a:prstClr val="black"/>
                </a:solidFill>
                <a:latin typeface="Times New Roman" panose="02020603050405020304" pitchFamily="18" charset="0"/>
                <a:ea typeface="Calibri" panose="020F0502020204030204" pitchFamily="34" charset="0"/>
              </a:rPr>
              <a:t> </a:t>
            </a:r>
            <a:r>
              <a:rPr lang="en-US" sz="2200" dirty="0" err="1">
                <a:solidFill>
                  <a:prstClr val="black"/>
                </a:solidFill>
                <a:latin typeface="Times New Roman" panose="02020603050405020304" pitchFamily="18" charset="0"/>
                <a:ea typeface="Calibri" panose="020F0502020204030204" pitchFamily="34" charset="0"/>
              </a:rPr>
              <a:t>dùng</a:t>
            </a:r>
            <a:r>
              <a:rPr lang="en-US" sz="2200" dirty="0">
                <a:solidFill>
                  <a:prstClr val="black"/>
                </a:solidFill>
                <a:latin typeface="Times New Roman" panose="02020603050405020304" pitchFamily="18" charset="0"/>
                <a:ea typeface="Calibri" panose="020F0502020204030204" pitchFamily="34" charset="0"/>
              </a:rPr>
              <a:t> </a:t>
            </a:r>
            <a:r>
              <a:rPr lang="en-US" sz="2200" dirty="0" err="1">
                <a:solidFill>
                  <a:prstClr val="black"/>
                </a:solidFill>
                <a:latin typeface="Times New Roman" panose="02020603050405020304" pitchFamily="18" charset="0"/>
                <a:ea typeface="Calibri" panose="020F0502020204030204" pitchFamily="34" charset="0"/>
              </a:rPr>
              <a:t>sóng</a:t>
            </a:r>
            <a:r>
              <a:rPr lang="en-US" sz="2200" dirty="0">
                <a:solidFill>
                  <a:prstClr val="black"/>
                </a:solidFill>
                <a:latin typeface="Times New Roman" panose="02020603050405020304" pitchFamily="18" charset="0"/>
                <a:ea typeface="Calibri" panose="020F0502020204030204" pitchFamily="34" charset="0"/>
              </a:rPr>
              <a:t> radio</a:t>
            </a:r>
            <a:endParaRPr lang="en-US" sz="2200" dirty="0">
              <a:solidFill>
                <a:prstClr val="black"/>
              </a:solidFill>
            </a:endParaRPr>
          </a:p>
        </p:txBody>
      </p:sp>
    </p:spTree>
    <p:extLst>
      <p:ext uri="{BB962C8B-B14F-4D97-AF65-F5344CB8AC3E}">
        <p14:creationId xmlns:p14="http://schemas.microsoft.com/office/powerpoint/2010/main" val="23240283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914400"/>
            <a:ext cx="7543799" cy="2286000"/>
          </a:xfrm>
          <a:ln>
            <a:noFill/>
          </a:ln>
        </p:spPr>
        <p:style>
          <a:lnRef idx="2">
            <a:schemeClr val="dk1"/>
          </a:lnRef>
          <a:fillRef idx="1">
            <a:schemeClr val="lt1"/>
          </a:fillRef>
          <a:effectRef idx="0">
            <a:schemeClr val="dk1"/>
          </a:effectRef>
          <a:fontRef idx="minor">
            <a:schemeClr val="dk1"/>
          </a:fontRef>
        </p:style>
        <p:txBody>
          <a:bodyPr>
            <a:noAutofit/>
          </a:bodyPr>
          <a:lstStyle/>
          <a:p>
            <a:pPr marL="182880" indent="-342900" algn="just">
              <a:lnSpc>
                <a:spcPct val="120000"/>
              </a:lnSpc>
              <a:spcBef>
                <a:spcPts val="600"/>
              </a:spcBef>
              <a:buClr>
                <a:schemeClr val="bg2">
                  <a:lumMod val="50000"/>
                </a:schemeClr>
              </a:buClr>
              <a:buFont typeface="Wingdings" panose="05000000000000000000" pitchFamily="2" charset="2"/>
              <a:buChar char="v"/>
            </a:pPr>
            <a:r>
              <a:rPr lang="vi-VN" sz="2400" dirty="0">
                <a:latin typeface="+mj-lt"/>
              </a:rPr>
              <a:t>Hỗ trợ tốt </a:t>
            </a:r>
            <a:r>
              <a:rPr lang="vi-VN" sz="2400" dirty="0" smtClean="0">
                <a:latin typeface="Times New Roman" panose="02020603050405020304" pitchFamily="18" charset="0"/>
                <a:cs typeface="Times New Roman" panose="02020603050405020304" pitchFamily="18" charset="0"/>
              </a:rPr>
              <a:t>mô</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phỏng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chiến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điện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tử</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các </a:t>
            </a:r>
            <a:r>
              <a:rPr lang="vi-VN" sz="2400" dirty="0">
                <a:latin typeface="+mj-lt"/>
              </a:rPr>
              <a:t>hoạt động trinh sát điện </a:t>
            </a:r>
            <a:r>
              <a:rPr lang="vi-VN" sz="2400" dirty="0" smtClean="0">
                <a:latin typeface="+mj-lt"/>
              </a:rPr>
              <a:t>tử, </a:t>
            </a:r>
            <a:r>
              <a:rPr lang="vi-VN" sz="2400" dirty="0">
                <a:latin typeface="+mj-lt"/>
              </a:rPr>
              <a:t>tấn công điện tử, bảo vệ điện tử và hỗ trợ </a:t>
            </a:r>
            <a:r>
              <a:rPr lang="en-US" sz="2400" dirty="0" smtClean="0">
                <a:latin typeface="Times New Roman" panose="02020603050405020304" pitchFamily="18" charset="0"/>
                <a:cs typeface="Times New Roman" panose="02020603050405020304" pitchFamily="18" charset="0"/>
              </a:rPr>
              <a:t>TCĐT</a:t>
            </a:r>
            <a:r>
              <a:rPr lang="en-US" sz="2400" dirty="0" smtClean="0">
                <a:latin typeface="+mj-lt"/>
              </a:rPr>
              <a:t> </a:t>
            </a:r>
            <a:r>
              <a:rPr lang="vi-VN" sz="2400" dirty="0" smtClean="0">
                <a:latin typeface="+mj-lt"/>
              </a:rPr>
              <a:t>như </a:t>
            </a:r>
            <a:r>
              <a:rPr lang="vi-VN" sz="2400" dirty="0">
                <a:latin typeface="+mj-lt"/>
              </a:rPr>
              <a:t>kính nhìn đêm, laser, máy bay không người lái, radar, hệ thống phòng thủ từ xa, thiết bị gây nhiễu, thiết bị phát hiện từ xa, dò kim loại, dò mìn… </a:t>
            </a:r>
            <a:endParaRPr lang="en-US" sz="2400" b="1" dirty="0">
              <a:solidFill>
                <a:schemeClr val="tx1"/>
              </a:solidFill>
              <a:latin typeface="+mj-lt"/>
              <a:cs typeface="Times New Roman" panose="02020603050405020304" pitchFamily="18" charset="0"/>
            </a:endParaRPr>
          </a:p>
        </p:txBody>
      </p:sp>
      <p:sp>
        <p:nvSpPr>
          <p:cNvPr id="2" name="Title 1"/>
          <p:cNvSpPr>
            <a:spLocks noGrp="1"/>
          </p:cNvSpPr>
          <p:nvPr>
            <p:ph type="title"/>
          </p:nvPr>
        </p:nvSpPr>
        <p:spPr>
          <a:xfrm>
            <a:off x="76201" y="90488"/>
            <a:ext cx="7467600" cy="5953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Tính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r>
              <a:rPr lang="en-US" sz="2400" b="1" dirty="0">
                <a:solidFill>
                  <a:schemeClr val="tx1"/>
                </a:solidFill>
                <a:latin typeface="Times New Roman" panose="02020603050405020304" pitchFamily="18" charset="0"/>
                <a:cs typeface="Times New Roman" panose="02020603050405020304" pitchFamily="18" charset="0"/>
              </a:rPr>
              <a:t> - </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hỗ</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trợ</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mô</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phỏng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ctđt</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3657600"/>
            <a:ext cx="2819399" cy="2438400"/>
          </a:xfrm>
          <a:prstGeom prst="rect">
            <a:avLst/>
          </a:prstGeom>
          <a:noFill/>
          <a:ln>
            <a:noFill/>
          </a:ln>
        </p:spPr>
      </p:pic>
      <p:pic>
        <p:nvPicPr>
          <p:cNvPr id="5" name="Picture 4" descr="C:\Users\Nguyen\Desktop\Untitled.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3657600"/>
            <a:ext cx="3581400" cy="2438400"/>
          </a:xfrm>
          <a:prstGeom prst="rect">
            <a:avLst/>
          </a:prstGeom>
          <a:noFill/>
          <a:ln>
            <a:noFill/>
          </a:ln>
        </p:spPr>
      </p:pic>
      <p:pic>
        <p:nvPicPr>
          <p:cNvPr id="6" name="Picture 5" descr="C:\Users\Nguyen\Desktop\Untitled.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400" y="3657600"/>
            <a:ext cx="2438400" cy="2438400"/>
          </a:xfrm>
          <a:prstGeom prst="rect">
            <a:avLst/>
          </a:prstGeom>
          <a:noFill/>
          <a:ln>
            <a:noFill/>
          </a:ln>
        </p:spPr>
      </p:pic>
      <p:sp>
        <p:nvSpPr>
          <p:cNvPr id="7" name="Rectangle 6"/>
          <p:cNvSpPr/>
          <p:nvPr/>
        </p:nvSpPr>
        <p:spPr>
          <a:xfrm>
            <a:off x="1492240" y="6248400"/>
            <a:ext cx="6356360" cy="430887"/>
          </a:xfrm>
          <a:prstGeom prst="rect">
            <a:avLst/>
          </a:prstGeom>
        </p:spPr>
        <p:txBody>
          <a:bodyPr wrap="square">
            <a:spAutoFit/>
          </a:bodyPr>
          <a:lstStyle/>
          <a:p>
            <a:pPr algn="ctr"/>
            <a:r>
              <a:rPr lang="en-US" sz="2200" dirty="0" err="1" smtClean="0">
                <a:solidFill>
                  <a:prstClr val="black"/>
                </a:solidFill>
                <a:latin typeface="Times New Roman" panose="02020603050405020304" pitchFamily="18" charset="0"/>
                <a:ea typeface="Calibri" panose="020F0502020204030204" pitchFamily="34" charset="0"/>
              </a:rPr>
              <a:t>Ví</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dụ</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khí</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tài</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trinh</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sát</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và</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quan</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sát</a:t>
            </a:r>
            <a:r>
              <a:rPr lang="en-US" sz="2200" dirty="0" smtClean="0">
                <a:solidFill>
                  <a:prstClr val="black"/>
                </a:solidFill>
                <a:latin typeface="Times New Roman" panose="02020603050405020304" pitchFamily="18" charset="0"/>
                <a:ea typeface="Calibri" panose="020F0502020204030204" pitchFamily="34" charset="0"/>
              </a:rPr>
              <a:t> </a:t>
            </a:r>
            <a:r>
              <a:rPr lang="en-US" sz="2200" dirty="0" err="1" smtClean="0">
                <a:solidFill>
                  <a:prstClr val="black"/>
                </a:solidFill>
                <a:latin typeface="Times New Roman" panose="02020603050405020304" pitchFamily="18" charset="0"/>
                <a:ea typeface="Calibri" panose="020F0502020204030204" pitchFamily="34" charset="0"/>
              </a:rPr>
              <a:t>đêm</a:t>
            </a:r>
            <a:endParaRPr lang="en-US" sz="2200" dirty="0">
              <a:solidFill>
                <a:prstClr val="black"/>
              </a:solidFill>
            </a:endParaRPr>
          </a:p>
        </p:txBody>
      </p:sp>
    </p:spTree>
    <p:extLst>
      <p:ext uri="{BB962C8B-B14F-4D97-AF65-F5344CB8AC3E}">
        <p14:creationId xmlns:p14="http://schemas.microsoft.com/office/powerpoint/2010/main" val="3831448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096418"/>
            <a:ext cx="7543799" cy="732382"/>
          </a:xfrm>
          <a:ln>
            <a:noFill/>
          </a:ln>
        </p:spPr>
        <p:style>
          <a:lnRef idx="2">
            <a:schemeClr val="dk1"/>
          </a:lnRef>
          <a:fillRef idx="1">
            <a:schemeClr val="lt1"/>
          </a:fillRef>
          <a:effectRef idx="0">
            <a:schemeClr val="dk1"/>
          </a:effectRef>
          <a:fontRef idx="minor">
            <a:schemeClr val="dk1"/>
          </a:fontRef>
        </p:style>
        <p:txBody>
          <a:bodyPr>
            <a:noAutofit/>
          </a:bodyPr>
          <a:lstStyle/>
          <a:p>
            <a:pPr marL="182880" indent="-342900" algn="just">
              <a:lnSpc>
                <a:spcPct val="120000"/>
              </a:lnSpc>
              <a:spcBef>
                <a:spcPts val="600"/>
              </a:spcBef>
              <a:buClr>
                <a:schemeClr val="bg2">
                  <a:lumMod val="50000"/>
                </a:schemeClr>
              </a:buClr>
              <a:buFont typeface="Wingdings" panose="05000000000000000000" pitchFamily="2" charset="2"/>
              <a:buChar char="v"/>
            </a:pPr>
            <a:r>
              <a:rPr lang="en-US" sz="2400" dirty="0">
                <a:latin typeface="Times New Roman" panose="02020603050405020304" pitchFamily="18" charset="0"/>
                <a:ea typeface="Calibri" panose="020F0502020204030204" pitchFamily="34" charset="0"/>
              </a:rPr>
              <a:t>VBS3 </a:t>
            </a:r>
            <a:r>
              <a:rPr lang="en-US" sz="2400" dirty="0" err="1">
                <a:latin typeface="Times New Roman" panose="02020603050405020304" pitchFamily="18" charset="0"/>
                <a:ea typeface="Calibri" panose="020F0502020204030204" pitchFamily="34" charset="0"/>
              </a:rPr>
              <a:t>hỗ</a:t>
            </a:r>
            <a:r>
              <a:rPr lang="en-US" sz="2400" dirty="0">
                <a:latin typeface="Times New Roman" panose="02020603050405020304" pitchFamily="18" charset="0"/>
                <a:ea typeface="Calibri" panose="020F0502020204030204" pitchFamily="34" charset="0"/>
              </a:rPr>
              <a:t> </a:t>
            </a:r>
            <a:r>
              <a:rPr lang="en-US" sz="2400" dirty="0" err="1">
                <a:latin typeface="Times New Roman" panose="02020603050405020304" pitchFamily="18" charset="0"/>
                <a:ea typeface="Calibri" panose="020F0502020204030204" pitchFamily="34" charset="0"/>
              </a:rPr>
              <a:t>trợ</a:t>
            </a:r>
            <a:r>
              <a:rPr lang="en-US" sz="2400" dirty="0">
                <a:latin typeface="Times New Roman" panose="02020603050405020304" pitchFamily="18" charset="0"/>
                <a:ea typeface="Calibri" panose="020F0502020204030204" pitchFamily="34" charset="0"/>
              </a:rPr>
              <a:t> </a:t>
            </a:r>
            <a:r>
              <a:rPr lang="en-US" sz="2400" dirty="0" err="1">
                <a:latin typeface="Times New Roman" panose="02020603050405020304" pitchFamily="18" charset="0"/>
                <a:ea typeface="Calibri" panose="020F0502020204030204" pitchFamily="34" charset="0"/>
              </a:rPr>
              <a:t>mô</a:t>
            </a:r>
            <a:r>
              <a:rPr lang="en-US" sz="2400" dirty="0">
                <a:latin typeface="Times New Roman" panose="02020603050405020304" pitchFamily="18" charset="0"/>
                <a:ea typeface="Calibri" panose="020F0502020204030204" pitchFamily="34" charset="0"/>
              </a:rPr>
              <a:t> </a:t>
            </a:r>
            <a:r>
              <a:rPr lang="en-US" sz="2400" dirty="0" err="1">
                <a:latin typeface="Times New Roman" panose="02020603050405020304" pitchFamily="18" charset="0"/>
                <a:ea typeface="Calibri" panose="020F0502020204030204" pitchFamily="34" charset="0"/>
              </a:rPr>
              <a:t>phỏng</a:t>
            </a:r>
            <a:r>
              <a:rPr lang="en-US" sz="2400" dirty="0">
                <a:latin typeface="Times New Roman" panose="02020603050405020304" pitchFamily="18" charset="0"/>
                <a:ea typeface="Calibri" panose="020F0502020204030204" pitchFamily="34" charset="0"/>
              </a:rPr>
              <a:t> </a:t>
            </a:r>
            <a:r>
              <a:rPr lang="en-US" sz="2400" dirty="0" err="1">
                <a:latin typeface="Times New Roman" panose="02020603050405020304" pitchFamily="18" charset="0"/>
                <a:ea typeface="Calibri" panose="020F0502020204030204" pitchFamily="34" charset="0"/>
              </a:rPr>
              <a:t>các</a:t>
            </a:r>
            <a:r>
              <a:rPr lang="en-US" sz="2400" dirty="0">
                <a:latin typeface="Times New Roman" panose="02020603050405020304" pitchFamily="18" charset="0"/>
                <a:ea typeface="Calibri" panose="020F0502020204030204" pitchFamily="34" charset="0"/>
              </a:rPr>
              <a:t> </a:t>
            </a:r>
            <a:r>
              <a:rPr lang="en-US" sz="2400" dirty="0" err="1">
                <a:latin typeface="Times New Roman" panose="02020603050405020304" pitchFamily="18" charset="0"/>
                <a:ea typeface="Calibri" panose="020F0502020204030204" pitchFamily="34" charset="0"/>
              </a:rPr>
              <a:t>vũ</a:t>
            </a:r>
            <a:r>
              <a:rPr lang="en-US" sz="2400" dirty="0">
                <a:latin typeface="Times New Roman" panose="02020603050405020304" pitchFamily="18" charset="0"/>
                <a:ea typeface="Calibri" panose="020F0502020204030204" pitchFamily="34" charset="0"/>
              </a:rPr>
              <a:t> </a:t>
            </a:r>
            <a:r>
              <a:rPr lang="en-US" sz="2400" dirty="0" err="1">
                <a:latin typeface="Times New Roman" panose="02020603050405020304" pitchFamily="18" charset="0"/>
                <a:ea typeface="Calibri" panose="020F0502020204030204" pitchFamily="34" charset="0"/>
              </a:rPr>
              <a:t>khí</a:t>
            </a:r>
            <a:r>
              <a:rPr lang="en-US" sz="2400" dirty="0">
                <a:latin typeface="Times New Roman" panose="02020603050405020304" pitchFamily="18" charset="0"/>
                <a:ea typeface="Calibri" panose="020F0502020204030204" pitchFamily="34" charset="0"/>
              </a:rPr>
              <a:t>, </a:t>
            </a:r>
            <a:r>
              <a:rPr lang="en-US" sz="2400" dirty="0" err="1">
                <a:latin typeface="Times New Roman" panose="02020603050405020304" pitchFamily="18" charset="0"/>
                <a:ea typeface="Calibri" panose="020F0502020204030204" pitchFamily="34" charset="0"/>
              </a:rPr>
              <a:t>khí</a:t>
            </a:r>
            <a:r>
              <a:rPr lang="en-US" sz="2400" dirty="0">
                <a:latin typeface="Times New Roman" panose="02020603050405020304" pitchFamily="18" charset="0"/>
                <a:ea typeface="Calibri" panose="020F0502020204030204" pitchFamily="34" charset="0"/>
              </a:rPr>
              <a:t> </a:t>
            </a:r>
            <a:r>
              <a:rPr lang="en-US" sz="2400" dirty="0" err="1">
                <a:latin typeface="Times New Roman" panose="02020603050405020304" pitchFamily="18" charset="0"/>
                <a:ea typeface="Calibri" panose="020F0502020204030204" pitchFamily="34" charset="0"/>
              </a:rPr>
              <a:t>tài</a:t>
            </a:r>
            <a:r>
              <a:rPr lang="en-US" sz="2400" dirty="0">
                <a:latin typeface="Times New Roman" panose="02020603050405020304" pitchFamily="18" charset="0"/>
                <a:ea typeface="Calibri" panose="020F0502020204030204" pitchFamily="34" charset="0"/>
              </a:rPr>
              <a:t> </a:t>
            </a:r>
            <a:r>
              <a:rPr lang="en-US" sz="2400" dirty="0" err="1">
                <a:latin typeface="Times New Roman" panose="02020603050405020304" pitchFamily="18" charset="0"/>
                <a:ea typeface="Calibri" panose="020F0502020204030204" pitchFamily="34" charset="0"/>
              </a:rPr>
              <a:t>hiện</a:t>
            </a:r>
            <a:r>
              <a:rPr lang="en-US" sz="2400" dirty="0">
                <a:latin typeface="Times New Roman" panose="02020603050405020304" pitchFamily="18" charset="0"/>
                <a:ea typeface="Calibri" panose="020F0502020204030204" pitchFamily="34" charset="0"/>
              </a:rPr>
              <a:t> </a:t>
            </a:r>
            <a:r>
              <a:rPr lang="en-US" sz="2400" dirty="0" err="1" smtClean="0">
                <a:latin typeface="Times New Roman" panose="02020603050405020304" pitchFamily="18" charset="0"/>
                <a:ea typeface="Calibri" panose="020F0502020204030204" pitchFamily="34" charset="0"/>
              </a:rPr>
              <a:t>đại</a:t>
            </a:r>
            <a:endParaRPr lang="en-US" sz="2400" b="1" dirty="0">
              <a:solidFill>
                <a:schemeClr val="tx1"/>
              </a:solidFill>
              <a:latin typeface="+mj-lt"/>
              <a:cs typeface="Times New Roman" panose="02020603050405020304" pitchFamily="18" charset="0"/>
            </a:endParaRPr>
          </a:p>
        </p:txBody>
      </p:sp>
      <p:sp>
        <p:nvSpPr>
          <p:cNvPr id="2" name="Title 1"/>
          <p:cNvSpPr>
            <a:spLocks noGrp="1"/>
          </p:cNvSpPr>
          <p:nvPr>
            <p:ph type="title"/>
          </p:nvPr>
        </p:nvSpPr>
        <p:spPr>
          <a:xfrm>
            <a:off x="152401" y="319088"/>
            <a:ext cx="5943599" cy="4429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Tính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r>
              <a:rPr lang="en-US" sz="2400" b="1" dirty="0">
                <a:solidFill>
                  <a:schemeClr val="tx1"/>
                </a:solidFill>
                <a:latin typeface="Times New Roman" panose="02020603050405020304" pitchFamily="18" charset="0"/>
                <a:cs typeface="Times New Roman" panose="02020603050405020304" pitchFamily="18" charset="0"/>
              </a:rPr>
              <a:t> - </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smtClean="0">
                <a:solidFill>
                  <a:schemeClr val="tx1"/>
                </a:solidFill>
                <a:latin typeface="Times New Roman" panose="02020603050405020304" pitchFamily="18" charset="0"/>
                <a:cs typeface="Times New Roman" panose="02020603050405020304" pitchFamily="18" charset="0"/>
              </a:rPr>
              <a:t>(</a:t>
            </a:r>
            <a:r>
              <a:rPr lang="en-US" sz="2400" b="1" dirty="0" err="1" smtClean="0">
                <a:solidFill>
                  <a:schemeClr val="tx1"/>
                </a:solidFill>
                <a:latin typeface="Times New Roman" panose="02020603050405020304" pitchFamily="18" charset="0"/>
                <a:cs typeface="Times New Roman" panose="02020603050405020304" pitchFamily="18" charset="0"/>
              </a:rPr>
              <a:t>tiếp</a:t>
            </a:r>
            <a:r>
              <a:rPr lang="en-US" sz="2400" b="1" dirty="0">
                <a:solidFill>
                  <a:schemeClr val="tx1"/>
                </a:solidFill>
                <a:latin typeface="Times New Roman" panose="02020603050405020304" pitchFamily="18" charset="0"/>
                <a:cs typeface="Times New Roman" panose="02020603050405020304" pitchFamily="18" charset="0"/>
              </a:rPr>
              <a:t>)</a:t>
            </a:r>
          </a:p>
        </p:txBody>
      </p:sp>
      <p:pic>
        <p:nvPicPr>
          <p:cNvPr id="7" name="Picture 6" descr="C:\Users\Nguyen\Desktop\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88" y="1828800"/>
            <a:ext cx="4078512" cy="3532268"/>
          </a:xfrm>
          <a:prstGeom prst="rect">
            <a:avLst/>
          </a:prstGeom>
          <a:noFill/>
          <a:ln>
            <a:noFill/>
          </a:ln>
        </p:spPr>
      </p:pic>
      <p:pic>
        <p:nvPicPr>
          <p:cNvPr id="8" name="Picture 7" descr="C:\Users\Nguyen\Desktop\2.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19598" y="1828801"/>
            <a:ext cx="4419602" cy="3532267"/>
          </a:xfrm>
          <a:prstGeom prst="rect">
            <a:avLst/>
          </a:prstGeom>
          <a:noFill/>
          <a:ln>
            <a:noFill/>
          </a:ln>
        </p:spPr>
      </p:pic>
      <p:sp>
        <p:nvSpPr>
          <p:cNvPr id="9" name="Rectangle 8"/>
          <p:cNvSpPr/>
          <p:nvPr/>
        </p:nvSpPr>
        <p:spPr>
          <a:xfrm>
            <a:off x="200439" y="5564412"/>
            <a:ext cx="3889827" cy="830997"/>
          </a:xfrm>
          <a:prstGeom prst="rect">
            <a:avLst/>
          </a:prstGeom>
        </p:spPr>
        <p:txBody>
          <a:bodyPr wrap="square">
            <a:spAutoFit/>
          </a:bodyPr>
          <a:lstStyle/>
          <a:p>
            <a:pPr algn="ctr"/>
            <a:r>
              <a:rPr lang="en-US" sz="2400" dirty="0" err="1">
                <a:solidFill>
                  <a:prstClr val="black"/>
                </a:solidFill>
                <a:latin typeface="Times New Roman" panose="02020603050405020304" pitchFamily="18" charset="0"/>
                <a:ea typeface="Calibri" panose="020F0502020204030204" pitchFamily="34" charset="0"/>
              </a:rPr>
              <a:t>Máy</a:t>
            </a:r>
            <a:r>
              <a:rPr lang="en-US" sz="2400" dirty="0">
                <a:solidFill>
                  <a:prstClr val="black"/>
                </a:solidFill>
                <a:latin typeface="Times New Roman" panose="02020603050405020304" pitchFamily="18" charset="0"/>
                <a:ea typeface="Calibri" panose="020F0502020204030204" pitchFamily="34" charset="0"/>
              </a:rPr>
              <a:t> bay </a:t>
            </a:r>
            <a:r>
              <a:rPr lang="en-US" sz="2400" dirty="0" err="1">
                <a:solidFill>
                  <a:prstClr val="black"/>
                </a:solidFill>
                <a:latin typeface="Times New Roman" panose="02020603050405020304" pitchFamily="18" charset="0"/>
                <a:ea typeface="Calibri" panose="020F0502020204030204" pitchFamily="34" charset="0"/>
              </a:rPr>
              <a:t>không</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người</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lái</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gắn</a:t>
            </a:r>
            <a:r>
              <a:rPr lang="en-US" sz="2400" dirty="0">
                <a:solidFill>
                  <a:prstClr val="black"/>
                </a:solidFill>
                <a:latin typeface="Times New Roman" panose="02020603050405020304" pitchFamily="18" charset="0"/>
                <a:ea typeface="Calibri" panose="020F0502020204030204" pitchFamily="34" charset="0"/>
              </a:rPr>
              <a:t> camera </a:t>
            </a:r>
            <a:r>
              <a:rPr lang="en-US" sz="2400" dirty="0" err="1">
                <a:solidFill>
                  <a:prstClr val="black"/>
                </a:solidFill>
                <a:latin typeface="Times New Roman" panose="02020603050405020304" pitchFamily="18" charset="0"/>
                <a:ea typeface="Calibri" panose="020F0502020204030204" pitchFamily="34" charset="0"/>
              </a:rPr>
              <a:t>trinh</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sát</a:t>
            </a:r>
            <a:endParaRPr lang="en-US" sz="2400" dirty="0">
              <a:solidFill>
                <a:prstClr val="black"/>
              </a:solidFill>
            </a:endParaRPr>
          </a:p>
        </p:txBody>
      </p:sp>
      <p:sp>
        <p:nvSpPr>
          <p:cNvPr id="10" name="Rectangle 9"/>
          <p:cNvSpPr/>
          <p:nvPr/>
        </p:nvSpPr>
        <p:spPr>
          <a:xfrm>
            <a:off x="4267200" y="5564413"/>
            <a:ext cx="4572000" cy="830997"/>
          </a:xfrm>
          <a:prstGeom prst="rect">
            <a:avLst/>
          </a:prstGeom>
        </p:spPr>
        <p:txBody>
          <a:bodyPr>
            <a:spAutoFit/>
          </a:bodyPr>
          <a:lstStyle/>
          <a:p>
            <a:pPr algn="ctr"/>
            <a:r>
              <a:rPr lang="en-US" sz="2400" dirty="0" err="1">
                <a:solidFill>
                  <a:prstClr val="black"/>
                </a:solidFill>
                <a:latin typeface="Times New Roman" panose="02020603050405020304" pitchFamily="18" charset="0"/>
                <a:ea typeface="Calibri" panose="020F0502020204030204" pitchFamily="34" charset="0"/>
              </a:rPr>
              <a:t>Khí</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cầu</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không</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người</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lái</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gắn</a:t>
            </a:r>
            <a:r>
              <a:rPr lang="en-US" sz="2400" dirty="0">
                <a:solidFill>
                  <a:prstClr val="black"/>
                </a:solidFill>
                <a:latin typeface="Times New Roman" panose="02020603050405020304" pitchFamily="18" charset="0"/>
                <a:ea typeface="Calibri" panose="020F0502020204030204" pitchFamily="34" charset="0"/>
              </a:rPr>
              <a:t> camera </a:t>
            </a:r>
            <a:r>
              <a:rPr lang="en-US" sz="2400" dirty="0" err="1">
                <a:solidFill>
                  <a:prstClr val="black"/>
                </a:solidFill>
                <a:latin typeface="Times New Roman" panose="02020603050405020304" pitchFamily="18" charset="0"/>
                <a:ea typeface="Calibri" panose="020F0502020204030204" pitchFamily="34" charset="0"/>
              </a:rPr>
              <a:t>giám</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sát</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mặt</a:t>
            </a:r>
            <a:r>
              <a:rPr lang="en-US" sz="2400" dirty="0">
                <a:solidFill>
                  <a:prstClr val="black"/>
                </a:solidFill>
                <a:latin typeface="Times New Roman" panose="02020603050405020304" pitchFamily="18" charset="0"/>
                <a:ea typeface="Calibri" panose="020F0502020204030204" pitchFamily="34" charset="0"/>
              </a:rPr>
              <a:t> </a:t>
            </a:r>
            <a:r>
              <a:rPr lang="en-US" sz="2400" dirty="0" err="1">
                <a:solidFill>
                  <a:prstClr val="black"/>
                </a:solidFill>
                <a:latin typeface="Times New Roman" panose="02020603050405020304" pitchFamily="18" charset="0"/>
                <a:ea typeface="Calibri" panose="020F0502020204030204" pitchFamily="34" charset="0"/>
              </a:rPr>
              <a:t>đất</a:t>
            </a:r>
            <a:endParaRPr lang="en-US" sz="2400" dirty="0">
              <a:solidFill>
                <a:prstClr val="black"/>
              </a:solidFill>
            </a:endParaRPr>
          </a:p>
        </p:txBody>
      </p:sp>
    </p:spTree>
    <p:extLst>
      <p:ext uri="{BB962C8B-B14F-4D97-AF65-F5344CB8AC3E}">
        <p14:creationId xmlns:p14="http://schemas.microsoft.com/office/powerpoint/2010/main" val="1360177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096418"/>
            <a:ext cx="7543799" cy="1341982"/>
          </a:xfrm>
          <a:ln>
            <a:noFill/>
          </a:ln>
        </p:spPr>
        <p:style>
          <a:lnRef idx="2">
            <a:schemeClr val="dk1"/>
          </a:lnRef>
          <a:fillRef idx="1">
            <a:schemeClr val="lt1"/>
          </a:fillRef>
          <a:effectRef idx="0">
            <a:schemeClr val="dk1"/>
          </a:effectRef>
          <a:fontRef idx="minor">
            <a:schemeClr val="dk1"/>
          </a:fontRef>
        </p:style>
        <p:txBody>
          <a:bodyPr>
            <a:noAutofit/>
          </a:bodyPr>
          <a:lstStyle/>
          <a:p>
            <a:pPr marL="182880" indent="-342900" algn="just">
              <a:lnSpc>
                <a:spcPct val="120000"/>
              </a:lnSpc>
              <a:spcBef>
                <a:spcPts val="600"/>
              </a:spcBef>
              <a:buClr>
                <a:schemeClr val="bg2">
                  <a:lumMod val="50000"/>
                </a:schemeClr>
              </a:buClr>
              <a:buFont typeface="Wingdings" panose="05000000000000000000" pitchFamily="2" charset="2"/>
              <a:buChar char="v"/>
            </a:pPr>
            <a:r>
              <a:rPr lang="vi-VN" sz="2400" dirty="0" smtClean="0">
                <a:latin typeface="+mj-lt"/>
              </a:rPr>
              <a:t>Hỗ </a:t>
            </a:r>
            <a:r>
              <a:rPr lang="vi-VN" sz="2400" dirty="0">
                <a:latin typeface="+mj-lt"/>
              </a:rPr>
              <a:t>trợ giao diện C2 screen phục vụ cho chỉ huy và điều khiển. </a:t>
            </a:r>
            <a:endParaRPr lang="en-US" sz="2400" b="1" dirty="0">
              <a:solidFill>
                <a:schemeClr val="tx1"/>
              </a:solidFill>
              <a:latin typeface="+mj-lt"/>
              <a:cs typeface="Times New Roman" panose="02020603050405020304" pitchFamily="18" charset="0"/>
            </a:endParaRPr>
          </a:p>
        </p:txBody>
      </p:sp>
      <p:sp>
        <p:nvSpPr>
          <p:cNvPr id="2" name="Title 1"/>
          <p:cNvSpPr>
            <a:spLocks noGrp="1"/>
          </p:cNvSpPr>
          <p:nvPr>
            <p:ph type="title"/>
          </p:nvPr>
        </p:nvSpPr>
        <p:spPr>
          <a:xfrm>
            <a:off x="152401" y="463006"/>
            <a:ext cx="5714999" cy="4429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Tính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r>
              <a:rPr lang="en-US" sz="2400" b="1" dirty="0">
                <a:solidFill>
                  <a:schemeClr val="tx1"/>
                </a:solidFill>
                <a:latin typeface="Times New Roman" panose="02020603050405020304" pitchFamily="18" charset="0"/>
                <a:cs typeface="Times New Roman" panose="02020603050405020304" pitchFamily="18" charset="0"/>
              </a:rPr>
              <a:t> - </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hỗ</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trợ</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giao</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diện</a:t>
            </a:r>
            <a:r>
              <a:rPr lang="en-US" sz="2400" b="1" dirty="0" smtClean="0">
                <a:solidFill>
                  <a:schemeClr val="tx1"/>
                </a:solidFill>
                <a:latin typeface="Times New Roman" panose="02020603050405020304" pitchFamily="18" charset="0"/>
                <a:cs typeface="Times New Roman" panose="02020603050405020304" pitchFamily="18" charset="0"/>
              </a:rPr>
              <a:t> c2 screen</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4" name="Rectangle 3"/>
          <p:cNvSpPr/>
          <p:nvPr/>
        </p:nvSpPr>
        <p:spPr>
          <a:xfrm>
            <a:off x="50801" y="5452246"/>
            <a:ext cx="3962399" cy="830997"/>
          </a:xfrm>
          <a:prstGeom prst="rect">
            <a:avLst/>
          </a:prstGeom>
        </p:spPr>
        <p:txBody>
          <a:bodyPr wrap="square">
            <a:spAutoFit/>
          </a:bodyPr>
          <a:lstStyle/>
          <a:p>
            <a:pPr algn="ctr"/>
            <a:r>
              <a:rPr lang="vi-VN" sz="2400" dirty="0">
                <a:solidFill>
                  <a:prstClr val="black"/>
                </a:solidFill>
                <a:latin typeface="Times New Roman" panose="02020603050405020304" pitchFamily="18" charset="0"/>
                <a:ea typeface="Calibri" panose="020F0502020204030204" pitchFamily="34" charset="0"/>
              </a:rPr>
              <a:t>Giao diện chỉ huy và điều khiển (C2 screen)</a:t>
            </a:r>
            <a:endParaRPr lang="en-US" sz="2400" dirty="0">
              <a:solidFill>
                <a:prstClr val="black"/>
              </a:solidFill>
            </a:endParaRPr>
          </a:p>
        </p:txBody>
      </p:sp>
      <p:pic>
        <p:nvPicPr>
          <p:cNvPr id="12" name="Picture 11" descr="C:\Users\Nguyen\Documents\VBS3\Screen\20150426_011738_824-all.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289946"/>
            <a:ext cx="4408170" cy="2971800"/>
          </a:xfrm>
          <a:prstGeom prst="rect">
            <a:avLst/>
          </a:prstGeom>
          <a:noFill/>
          <a:ln>
            <a:noFill/>
          </a:ln>
        </p:spPr>
      </p:pic>
      <p:pic>
        <p:nvPicPr>
          <p:cNvPr id="14" name="Picture 13" descr="C:\Users\Nguyen\Documents\VBS3\Screen\20150426_010828_795-all.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1" y="2289946"/>
            <a:ext cx="4343399" cy="2971800"/>
          </a:xfrm>
          <a:prstGeom prst="rect">
            <a:avLst/>
          </a:prstGeom>
          <a:noFill/>
          <a:ln>
            <a:noFill/>
          </a:ln>
        </p:spPr>
      </p:pic>
      <p:sp>
        <p:nvSpPr>
          <p:cNvPr id="5" name="Rectangle 4"/>
          <p:cNvSpPr/>
          <p:nvPr/>
        </p:nvSpPr>
        <p:spPr>
          <a:xfrm>
            <a:off x="5029200" y="5452246"/>
            <a:ext cx="3193503" cy="461665"/>
          </a:xfrm>
          <a:prstGeom prst="rect">
            <a:avLst/>
          </a:prstGeom>
        </p:spPr>
        <p:txBody>
          <a:bodyPr wrap="none">
            <a:spAutoFit/>
          </a:bodyPr>
          <a:lstStyle/>
          <a:p>
            <a:r>
              <a:rPr lang="vi-VN" sz="2400" dirty="0">
                <a:solidFill>
                  <a:prstClr val="black"/>
                </a:solidFill>
                <a:latin typeface="Times New Roman" panose="02020603050405020304" pitchFamily="18" charset="0"/>
                <a:ea typeface="Calibri" panose="020F0502020204030204" pitchFamily="34" charset="0"/>
              </a:rPr>
              <a:t>Giao diện </a:t>
            </a:r>
            <a:r>
              <a:rPr lang="vi-VN" sz="2400" dirty="0" smtClean="0">
                <a:solidFill>
                  <a:prstClr val="black"/>
                </a:solidFill>
                <a:latin typeface="Times New Roman" panose="02020603050405020304" pitchFamily="18" charset="0"/>
                <a:ea typeface="Calibri" panose="020F0502020204030204" pitchFamily="34" charset="0"/>
              </a:rPr>
              <a:t>3D</a:t>
            </a:r>
            <a:r>
              <a:rPr lang="en-US" sz="2400" dirty="0" smtClean="0">
                <a:solidFill>
                  <a:prstClr val="black"/>
                </a:solidFill>
                <a:latin typeface="Times New Roman" panose="02020603050405020304" pitchFamily="18" charset="0"/>
                <a:ea typeface="Calibri" panose="020F0502020204030204" pitchFamily="34" charset="0"/>
              </a:rPr>
              <a:t> </a:t>
            </a:r>
            <a:r>
              <a:rPr lang="en-US" sz="2400" dirty="0" err="1" smtClean="0">
                <a:solidFill>
                  <a:prstClr val="black"/>
                </a:solidFill>
                <a:latin typeface="Times New Roman" panose="02020603050405020304" pitchFamily="18" charset="0"/>
                <a:ea typeface="Calibri" panose="020F0502020204030204" pitchFamily="34" charset="0"/>
              </a:rPr>
              <a:t>tương</a:t>
            </a:r>
            <a:r>
              <a:rPr lang="en-US" sz="2400" dirty="0" smtClean="0">
                <a:solidFill>
                  <a:prstClr val="black"/>
                </a:solidFill>
                <a:latin typeface="Times New Roman" panose="02020603050405020304" pitchFamily="18" charset="0"/>
                <a:ea typeface="Calibri" panose="020F0502020204030204" pitchFamily="34" charset="0"/>
              </a:rPr>
              <a:t> </a:t>
            </a:r>
            <a:r>
              <a:rPr lang="en-US" sz="2400" dirty="0" err="1" smtClean="0">
                <a:solidFill>
                  <a:prstClr val="black"/>
                </a:solidFill>
                <a:latin typeface="Times New Roman" panose="02020603050405020304" pitchFamily="18" charset="0"/>
                <a:ea typeface="Calibri" panose="020F0502020204030204" pitchFamily="34" charset="0"/>
              </a:rPr>
              <a:t>ứng</a:t>
            </a:r>
            <a:endParaRPr lang="en-US" sz="2400" dirty="0">
              <a:solidFill>
                <a:prstClr val="black"/>
              </a:solidFill>
            </a:endParaRPr>
          </a:p>
        </p:txBody>
      </p:sp>
    </p:spTree>
    <p:extLst>
      <p:ext uri="{BB962C8B-B14F-4D97-AF65-F5344CB8AC3E}">
        <p14:creationId xmlns:p14="http://schemas.microsoft.com/office/powerpoint/2010/main" val="8042958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chemeClr val="tx1"/>
                </a:solidFill>
                <a:latin typeface="Times New Roman" pitchFamily="18" charset="0"/>
                <a:cs typeface="Times New Roman" pitchFamily="18" charset="0"/>
              </a:rPr>
              <a:t>Nền</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tảng</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phát</a:t>
            </a:r>
            <a:r>
              <a:rPr lang="en-US" b="1" dirty="0" smtClean="0">
                <a:solidFill>
                  <a:schemeClr val="tx1"/>
                </a:solidFill>
                <a:latin typeface="Times New Roman" pitchFamily="18" charset="0"/>
                <a:cs typeface="Times New Roman" pitchFamily="18" charset="0"/>
              </a:rPr>
              <a:t> </a:t>
            </a:r>
            <a:r>
              <a:rPr lang="en-US" b="1" dirty="0" err="1" smtClean="0">
                <a:solidFill>
                  <a:schemeClr val="tx1"/>
                </a:solidFill>
                <a:latin typeface="Times New Roman" pitchFamily="18" charset="0"/>
                <a:cs typeface="Times New Roman" pitchFamily="18" charset="0"/>
              </a:rPr>
              <a:t>triển</a:t>
            </a:r>
            <a:endParaRPr lang="en-US" b="1" dirty="0">
              <a:solidFill>
                <a:schemeClr val="tx1"/>
              </a:solidFill>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srcRect/>
          <a:stretch>
            <a:fillRect/>
          </a:stretch>
        </p:blipFill>
        <p:spPr bwMode="auto">
          <a:xfrm>
            <a:off x="685800" y="1600200"/>
            <a:ext cx="7696200" cy="4343400"/>
          </a:xfrm>
          <a:prstGeom prst="rect">
            <a:avLst/>
          </a:prstGeom>
          <a:noFill/>
          <a:ln w="9525">
            <a:noFill/>
            <a:miter lim="800000"/>
            <a:headEnd/>
            <a:tailEnd/>
          </a:ln>
        </p:spPr>
      </p:pic>
    </p:spTree>
    <p:extLst>
      <p:ext uri="{BB962C8B-B14F-4D97-AF65-F5344CB8AC3E}">
        <p14:creationId xmlns:p14="http://schemas.microsoft.com/office/powerpoint/2010/main" val="10218346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838200"/>
            <a:ext cx="7391400" cy="5714999"/>
          </a:xfrm>
          <a:ln>
            <a:noFill/>
          </a:ln>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457200" indent="-457200" algn="just">
              <a:lnSpc>
                <a:spcPct val="120000"/>
              </a:lnSpc>
              <a:spcBef>
                <a:spcPts val="600"/>
              </a:spcBef>
              <a:buClr>
                <a:schemeClr val="bg2">
                  <a:lumMod val="50000"/>
                </a:schemeClr>
              </a:buClr>
              <a:buFont typeface="Wingdings" panose="05000000000000000000" pitchFamily="2" charset="2"/>
              <a:buChar char="v"/>
            </a:pPr>
            <a:r>
              <a:rPr lang="en-US" sz="2800" b="1" dirty="0" err="1" smtClean="0">
                <a:solidFill>
                  <a:schemeClr val="tx1"/>
                </a:solidFill>
                <a:latin typeface="Times New Roman" panose="02020603050405020304" pitchFamily="18" charset="0"/>
                <a:cs typeface="Times New Roman" panose="02020603050405020304" pitchFamily="18" charset="0"/>
              </a:rPr>
              <a:t>Gồm</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các</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thành</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phần</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chính</a:t>
            </a:r>
            <a:r>
              <a:rPr lang="en-US" sz="2800" b="1" dirty="0" smtClean="0">
                <a:solidFill>
                  <a:schemeClr val="tx1"/>
                </a:solidFill>
                <a:latin typeface="Times New Roman" panose="02020603050405020304" pitchFamily="18" charset="0"/>
                <a:cs typeface="Times New Roman" panose="02020603050405020304" pitchFamily="18" charset="0"/>
              </a:rPr>
              <a:t>:</a:t>
            </a: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VBS3 Engine</a:t>
            </a: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VBS3 </a:t>
            </a:r>
            <a:r>
              <a:rPr lang="en-US" sz="2600" dirty="0" smtClean="0">
                <a:solidFill>
                  <a:schemeClr val="tx1"/>
                </a:solidFill>
                <a:latin typeface="Times New Roman" panose="02020603050405020304" pitchFamily="18" charset="0"/>
                <a:cs typeface="Times New Roman" panose="02020603050405020304" pitchFamily="18" charset="0"/>
              </a:rPr>
              <a:t>Fusion</a:t>
            </a:r>
            <a:endParaRPr lang="en-US" sz="2600" dirty="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CommNet Radio (</a:t>
            </a:r>
            <a:r>
              <a:rPr lang="en-US" sz="2600" dirty="0" smtClean="0">
                <a:solidFill>
                  <a:schemeClr val="tx1"/>
                </a:solidFill>
                <a:latin typeface="Times New Roman" panose="02020603050405020304" pitchFamily="18" charset="0"/>
                <a:cs typeface="Times New Roman" panose="02020603050405020304" pitchFamily="18" charset="0"/>
              </a:rPr>
              <a:t>CNR)</a:t>
            </a:r>
          </a:p>
          <a:p>
            <a:pPr lvl="1" indent="-457200" algn="just">
              <a:lnSpc>
                <a:spcPct val="120000"/>
              </a:lnSpc>
              <a:spcBef>
                <a:spcPts val="600"/>
              </a:spcBef>
              <a:spcAft>
                <a:spcPts val="600"/>
              </a:spcAft>
              <a:buClr>
                <a:schemeClr val="bg2">
                  <a:lumMod val="50000"/>
                </a:schemeClr>
              </a:buClr>
              <a:buFont typeface="Wingdings" panose="05000000000000000000" pitchFamily="2" charset="2"/>
              <a:buChar char="v"/>
            </a:pPr>
            <a:r>
              <a:rPr lang="en-US" sz="2800" b="1" dirty="0" err="1">
                <a:solidFill>
                  <a:schemeClr val="tx1"/>
                </a:solidFill>
                <a:latin typeface="Times New Roman" panose="02020603050405020304" pitchFamily="18" charset="0"/>
                <a:cs typeface="Times New Roman" panose="02020603050405020304" pitchFamily="18" charset="0"/>
              </a:rPr>
              <a:t>Gồm</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a:solidFill>
                  <a:schemeClr val="tx1"/>
                </a:solidFill>
                <a:latin typeface="Times New Roman" panose="02020603050405020304" pitchFamily="18" charset="0"/>
                <a:cs typeface="Times New Roman" panose="02020603050405020304" pitchFamily="18" charset="0"/>
              </a:rPr>
              <a:t>các</a:t>
            </a:r>
            <a:r>
              <a:rPr lang="en-US" sz="2800" b="1" dirty="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công</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cụ</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phát</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triển</a:t>
            </a:r>
            <a:r>
              <a:rPr lang="en-US" sz="2800" b="1" dirty="0" smtClean="0">
                <a:solidFill>
                  <a:schemeClr val="tx1"/>
                </a:solidFill>
                <a:latin typeface="Times New Roman" panose="02020603050405020304" pitchFamily="18" charset="0"/>
                <a:cs typeface="Times New Roman" panose="02020603050405020304" pitchFamily="18" charset="0"/>
              </a:rPr>
              <a:t>:</a:t>
            </a:r>
            <a:endParaRPr lang="en-US" sz="2800" b="1" dirty="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30000"/>
              </a:lnSpc>
              <a:spcBef>
                <a:spcPts val="600"/>
              </a:spcBef>
              <a:buClr>
                <a:schemeClr val="bg2">
                  <a:lumMod val="50000"/>
                </a:schemeClr>
              </a:buCl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VBS3 Developer Suite</a:t>
            </a:r>
          </a:p>
          <a:p>
            <a:pPr marL="914400" lvl="1" indent="-457200" algn="just">
              <a:lnSpc>
                <a:spcPct val="130000"/>
              </a:lnSpc>
              <a:spcBef>
                <a:spcPts val="600"/>
              </a:spcBef>
              <a:buClr>
                <a:schemeClr val="bg2">
                  <a:lumMod val="50000"/>
                </a:schemeClr>
              </a:buCl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VBS3 Fusion</a:t>
            </a:r>
          </a:p>
          <a:p>
            <a:pPr marL="914400" lvl="1" indent="-457200" algn="just">
              <a:lnSpc>
                <a:spcPct val="13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TerraTools</a:t>
            </a:r>
            <a:endParaRPr lang="en-US" sz="2600" dirty="0" smtClean="0">
              <a:solidFill>
                <a:schemeClr val="tx1"/>
              </a:solidFill>
              <a:latin typeface="Times New Roman" panose="02020603050405020304" pitchFamily="18" charset="0"/>
              <a:cs typeface="Times New Roman" panose="02020603050405020304" pitchFamily="18" charset="0"/>
            </a:endParaRPr>
          </a:p>
          <a:p>
            <a:pPr lvl="1" indent="-457200" algn="just">
              <a:lnSpc>
                <a:spcPct val="120000"/>
              </a:lnSpc>
              <a:spcBef>
                <a:spcPts val="600"/>
              </a:spcBef>
              <a:spcAft>
                <a:spcPts val="600"/>
              </a:spcAft>
              <a:buClr>
                <a:schemeClr val="bg2">
                  <a:lumMod val="50000"/>
                </a:schemeClr>
              </a:buClr>
              <a:buFont typeface="Wingdings" panose="05000000000000000000" pitchFamily="2" charset="2"/>
              <a:buChar char="v"/>
            </a:pPr>
            <a:r>
              <a:rPr lang="en-US" sz="2900" b="1" dirty="0">
                <a:solidFill>
                  <a:schemeClr val="tx1"/>
                </a:solidFill>
                <a:latin typeface="Times New Roman" panose="02020603050405020304" pitchFamily="18" charset="0"/>
                <a:cs typeface="Times New Roman" panose="02020603050405020304" pitchFamily="18" charset="0"/>
              </a:rPr>
              <a:t>3rd-Party </a:t>
            </a:r>
            <a:r>
              <a:rPr lang="en-US" sz="2900" b="1" dirty="0" smtClean="0">
                <a:solidFill>
                  <a:schemeClr val="tx1"/>
                </a:solidFill>
                <a:latin typeface="Times New Roman" panose="02020603050405020304" pitchFamily="18" charset="0"/>
                <a:cs typeface="Times New Roman" panose="02020603050405020304" pitchFamily="18" charset="0"/>
              </a:rPr>
              <a:t>Plug-In</a:t>
            </a:r>
          </a:p>
          <a:p>
            <a:pPr marL="914400" lvl="1" indent="-457200" algn="just">
              <a:lnSpc>
                <a:spcPct val="130000"/>
              </a:lnSpc>
              <a:spcBef>
                <a:spcPts val="600"/>
              </a:spcBef>
              <a:spcAft>
                <a:spcPts val="600"/>
              </a:spcAft>
              <a:buClr>
                <a:schemeClr val="bg2">
                  <a:lumMod val="50000"/>
                </a:schemeClr>
              </a:buClr>
              <a:buFont typeface="Wingdings" panose="05000000000000000000" pitchFamily="2" charset="2"/>
              <a:buChar char="Ø"/>
            </a:pPr>
            <a:r>
              <a:rPr lang="en-US" sz="2500" dirty="0">
                <a:solidFill>
                  <a:schemeClr val="tx1"/>
                </a:solidFill>
                <a:latin typeface="Times New Roman" panose="02020603050405020304" pitchFamily="18" charset="0"/>
                <a:cs typeface="Times New Roman" panose="02020603050405020304" pitchFamily="18" charset="0"/>
              </a:rPr>
              <a:t>VBS Fires</a:t>
            </a:r>
          </a:p>
          <a:p>
            <a:pPr marL="914400" lvl="1" indent="-457200" algn="just">
              <a:lnSpc>
                <a:spcPct val="130000"/>
              </a:lnSpc>
              <a:spcBef>
                <a:spcPts val="600"/>
              </a:spcBef>
              <a:spcAft>
                <a:spcPts val="600"/>
              </a:spcAft>
              <a:buClr>
                <a:schemeClr val="bg2">
                  <a:lumMod val="50000"/>
                </a:schemeClr>
              </a:buClr>
              <a:buFont typeface="Wingdings" panose="05000000000000000000" pitchFamily="2" charset="2"/>
              <a:buChar char="Ø"/>
            </a:pPr>
            <a:r>
              <a:rPr lang="en-US" sz="2500" dirty="0">
                <a:solidFill>
                  <a:schemeClr val="tx1"/>
                </a:solidFill>
                <a:latin typeface="Times New Roman" panose="02020603050405020304" pitchFamily="18" charset="0"/>
                <a:cs typeface="Times New Roman" panose="02020603050405020304" pitchFamily="18" charset="0"/>
              </a:rPr>
              <a:t>VBS Strike</a:t>
            </a:r>
          </a:p>
          <a:p>
            <a:pPr marL="914400" lvl="1" indent="-457200" algn="just">
              <a:lnSpc>
                <a:spcPct val="130000"/>
              </a:lnSpc>
              <a:spcBef>
                <a:spcPts val="600"/>
              </a:spcBef>
              <a:spcAft>
                <a:spcPts val="600"/>
              </a:spcAft>
              <a:buClr>
                <a:schemeClr val="bg2">
                  <a:lumMod val="50000"/>
                </a:schemeClr>
              </a:buClr>
              <a:buFont typeface="Wingdings" panose="05000000000000000000" pitchFamily="2" charset="2"/>
              <a:buChar char="Ø"/>
            </a:pPr>
            <a:r>
              <a:rPr lang="en-US" sz="2500" dirty="0">
                <a:solidFill>
                  <a:schemeClr val="tx1"/>
                </a:solidFill>
                <a:latin typeface="Times New Roman" panose="02020603050405020304" pitchFamily="18" charset="0"/>
                <a:cs typeface="Times New Roman" panose="02020603050405020304" pitchFamily="18" charset="0"/>
              </a:rPr>
              <a:t>Urban </a:t>
            </a:r>
            <a:r>
              <a:rPr lang="en-US" sz="2500" dirty="0" smtClean="0">
                <a:solidFill>
                  <a:schemeClr val="tx1"/>
                </a:solidFill>
                <a:latin typeface="Times New Roman" panose="02020603050405020304" pitchFamily="18" charset="0"/>
                <a:cs typeface="Times New Roman" panose="02020603050405020304" pitchFamily="18" charset="0"/>
              </a:rPr>
              <a:t>Ambience</a:t>
            </a:r>
          </a:p>
          <a:p>
            <a:pPr marL="914400" lvl="1" indent="-457200" algn="just">
              <a:lnSpc>
                <a:spcPct val="130000"/>
              </a:lnSpc>
              <a:spcBef>
                <a:spcPts val="600"/>
              </a:spcBef>
              <a:spcAft>
                <a:spcPts val="600"/>
              </a:spcAft>
              <a:buClr>
                <a:schemeClr val="bg2">
                  <a:lumMod val="50000"/>
                </a:schemeClr>
              </a:buClr>
              <a:buFont typeface="Wingdings" panose="05000000000000000000" pitchFamily="2" charset="2"/>
              <a:buChar char="Ø"/>
            </a:pPr>
            <a:r>
              <a:rPr lang="en-US" sz="2500" dirty="0" smtClean="0">
                <a:solidFill>
                  <a:schemeClr val="tx1"/>
                </a:solidFill>
                <a:latin typeface="Times New Roman" panose="02020603050405020304" pitchFamily="18" charset="0"/>
                <a:cs typeface="Times New Roman" panose="02020603050405020304" pitchFamily="18" charset="0"/>
              </a:rPr>
              <a:t>…</a:t>
            </a:r>
            <a:endParaRPr lang="en-US" sz="2500"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122754"/>
            <a:ext cx="6095999" cy="563046"/>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Hệ</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thống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smtClean="0">
                <a:solidFill>
                  <a:schemeClr val="tx1"/>
                </a:solidFill>
                <a:latin typeface="Times New Roman" panose="02020603050405020304" pitchFamily="18" charset="0"/>
                <a:cs typeface="Times New Roman" panose="02020603050405020304" pitchFamily="18" charset="0"/>
              </a:rPr>
              <a:t>VBS3</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9699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1"/>
            <a:ext cx="7010400" cy="5410199"/>
          </a:xfrm>
          <a:ln>
            <a:noFill/>
          </a:ln>
        </p:spPr>
        <p:style>
          <a:lnRef idx="2">
            <a:schemeClr val="dk1"/>
          </a:lnRef>
          <a:fillRef idx="1">
            <a:schemeClr val="lt1"/>
          </a:fillRef>
          <a:effectRef idx="0">
            <a:schemeClr val="dk1"/>
          </a:effectRef>
          <a:fontRef idx="minor">
            <a:schemeClr val="dk1"/>
          </a:fontRef>
        </p:style>
        <p:txBody>
          <a:bodyPr>
            <a:normAutofit/>
          </a:bodyPr>
          <a:lstStyle/>
          <a:p>
            <a:pPr marL="457200" indent="-457200" algn="just">
              <a:lnSpc>
                <a:spcPct val="120000"/>
              </a:lnSpc>
              <a:spcBef>
                <a:spcPts val="600"/>
              </a:spcBef>
              <a:buClr>
                <a:schemeClr val="bg2">
                  <a:lumMod val="50000"/>
                </a:schemeClr>
              </a:buClr>
              <a:buFont typeface="Wingdings" panose="05000000000000000000" pitchFamily="2" charset="2"/>
              <a:buChar char="v"/>
            </a:pPr>
            <a:r>
              <a:rPr lang="en-US" sz="2800" b="1" dirty="0" err="1" smtClean="0">
                <a:solidFill>
                  <a:schemeClr val="tx1"/>
                </a:solidFill>
                <a:latin typeface="Times New Roman" panose="02020603050405020304" pitchFamily="18" charset="0"/>
                <a:cs typeface="Times New Roman" panose="02020603050405020304" pitchFamily="18" charset="0"/>
              </a:rPr>
              <a:t>Các</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chức</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năng</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chính</a:t>
            </a:r>
            <a:r>
              <a:rPr lang="en-US" sz="2800" b="1" dirty="0" smtClean="0">
                <a:solidFill>
                  <a:schemeClr val="tx1"/>
                </a:solidFill>
                <a:latin typeface="Times New Roman" panose="02020603050405020304" pitchFamily="18" charset="0"/>
                <a:cs typeface="Times New Roman" panose="02020603050405020304" pitchFamily="18" charset="0"/>
              </a:rPr>
              <a:t>:</a:t>
            </a: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Xây</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dựng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nhân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vật</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mô</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hình</a:t>
            </a:r>
            <a:endParaRPr lang="en-US" sz="2600" dirty="0" smtClean="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Tổ</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chức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lực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lượng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theo</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phân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cấp</a:t>
            </a:r>
            <a:endParaRPr lang="en-US" sz="2600" dirty="0" smtClean="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Thông</a:t>
            </a:r>
            <a:r>
              <a:rPr lang="en-US" sz="2600" dirty="0" smtClean="0">
                <a:solidFill>
                  <a:schemeClr val="tx1"/>
                </a:solidFill>
                <a:latin typeface="Times New Roman" panose="02020603050405020304" pitchFamily="18" charset="0"/>
                <a:cs typeface="Times New Roman" panose="02020603050405020304" pitchFamily="18" charset="0"/>
              </a:rPr>
              <a:t> tin </a:t>
            </a:r>
            <a:r>
              <a:rPr lang="en-US" sz="2600" dirty="0" err="1" smtClean="0">
                <a:solidFill>
                  <a:schemeClr val="tx1"/>
                </a:solidFill>
                <a:latin typeface="Times New Roman" panose="02020603050405020304" pitchFamily="18" charset="0"/>
                <a:cs typeface="Times New Roman" panose="02020603050405020304" pitchFamily="18" charset="0"/>
              </a:rPr>
              <a:t>liên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lạc</a:t>
            </a:r>
            <a:r>
              <a:rPr lang="en-US" sz="2600" dirty="0" smtClean="0">
                <a:solidFill>
                  <a:schemeClr val="tx1"/>
                </a:solidFill>
                <a:latin typeface="Times New Roman" panose="02020603050405020304" pitchFamily="18" charset="0"/>
                <a:cs typeface="Times New Roman" panose="02020603050405020304" pitchFamily="18" charset="0"/>
              </a:rPr>
              <a:t> </a:t>
            </a: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a:solidFill>
                  <a:schemeClr val="tx1"/>
                </a:solidFill>
                <a:latin typeface="Times New Roman" panose="02020603050405020304" pitchFamily="18" charset="0"/>
                <a:cs typeface="Times New Roman" panose="02020603050405020304" pitchFamily="18" charset="0"/>
              </a:rPr>
              <a:t>Xây</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dựng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địa</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hình</a:t>
            </a:r>
            <a:endParaRPr lang="en-US" sz="2600" dirty="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Xây</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dựng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kịch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bản</a:t>
            </a:r>
            <a:endParaRPr lang="en-US" sz="2600" dirty="0" smtClean="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Mô</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phỏng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chiến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tranh</a:t>
            </a:r>
            <a:endParaRPr lang="en-US" sz="2600" dirty="0" smtClean="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Phân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tích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đánh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giá</a:t>
            </a:r>
            <a:endParaRPr lang="en-US" sz="2600" dirty="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endParaRPr lang="en-US" sz="2600" dirty="0" smtClean="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122754"/>
            <a:ext cx="6095999" cy="9001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Hệ</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thống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smtClean="0">
                <a:solidFill>
                  <a:schemeClr val="tx1"/>
                </a:solidFill>
                <a:latin typeface="Times New Roman" panose="02020603050405020304" pitchFamily="18" charset="0"/>
                <a:cs typeface="Times New Roman" panose="02020603050405020304" pitchFamily="18" charset="0"/>
              </a:rPr>
              <a:t>VBS3 (</a:t>
            </a:r>
            <a:r>
              <a:rPr lang="en-US" sz="2400" b="1" dirty="0" err="1" smtClean="0">
                <a:solidFill>
                  <a:schemeClr val="tx1"/>
                </a:solidFill>
                <a:latin typeface="Times New Roman" panose="02020603050405020304" pitchFamily="18" charset="0"/>
                <a:cs typeface="Times New Roman" panose="02020603050405020304" pitchFamily="18" charset="0"/>
              </a:rPr>
              <a:t>tiếp</a:t>
            </a:r>
            <a:r>
              <a:rPr lang="en-US" sz="2400" b="1" dirty="0" smtClean="0">
                <a:solidFill>
                  <a:schemeClr val="tx1"/>
                </a:solidFill>
                <a:latin typeface="Times New Roman" panose="02020603050405020304" pitchFamily="18" charset="0"/>
                <a:cs typeface="Times New Roman" panose="02020603050405020304" pitchFamily="18" charset="0"/>
              </a:rPr>
              <a:t>)</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736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1"/>
            <a:ext cx="8610600" cy="5410199"/>
          </a:xfrm>
          <a:ln>
            <a:noFill/>
          </a:ln>
        </p:spPr>
        <p:style>
          <a:lnRef idx="2">
            <a:schemeClr val="dk1"/>
          </a:lnRef>
          <a:fillRef idx="1">
            <a:schemeClr val="lt1"/>
          </a:fillRef>
          <a:effectRef idx="0">
            <a:schemeClr val="dk1"/>
          </a:effectRef>
          <a:fontRef idx="minor">
            <a:schemeClr val="dk1"/>
          </a:fontRef>
        </p:style>
        <p:txBody>
          <a:bodyPr>
            <a:normAutofit/>
          </a:bodyPr>
          <a:lstStyle/>
          <a:p>
            <a:pPr marL="457200" indent="-457200" algn="just">
              <a:lnSpc>
                <a:spcPct val="120000"/>
              </a:lnSpc>
              <a:spcBef>
                <a:spcPts val="600"/>
              </a:spcBef>
              <a:buClr>
                <a:schemeClr val="bg2">
                  <a:lumMod val="50000"/>
                </a:schemeClr>
              </a:buClr>
              <a:buFont typeface="Wingdings" panose="05000000000000000000" pitchFamily="2" charset="2"/>
              <a:buChar char="v"/>
            </a:pPr>
            <a:r>
              <a:rPr lang="en-US" sz="2800" b="1" dirty="0" err="1" smtClean="0">
                <a:solidFill>
                  <a:schemeClr val="tx1"/>
                </a:solidFill>
                <a:latin typeface="Times New Roman" panose="02020603050405020304" pitchFamily="18" charset="0"/>
                <a:cs typeface="Times New Roman" panose="02020603050405020304" pitchFamily="18" charset="0"/>
              </a:rPr>
              <a:t>Các</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thực</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thể</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trong</a:t>
            </a:r>
            <a:r>
              <a:rPr lang="en-US" sz="2800" b="1" dirty="0" smtClean="0">
                <a:solidFill>
                  <a:schemeClr val="tx1"/>
                </a:solidFill>
                <a:latin typeface="Times New Roman" panose="02020603050405020304" pitchFamily="18" charset="0"/>
                <a:cs typeface="Times New Roman" panose="02020603050405020304" pitchFamily="18" charset="0"/>
              </a:rPr>
              <a:t> VBS3:</a:t>
            </a: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Nhân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vật</a:t>
            </a:r>
            <a:endParaRPr lang="en-US" sz="2600" dirty="0" smtClean="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Đối</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tượng</a:t>
            </a:r>
            <a:endParaRPr lang="en-US" sz="2600" dirty="0" smtClean="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Phương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tiện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xe</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cơ</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giới</a:t>
            </a:r>
            <a:endParaRPr lang="en-US" sz="2600" dirty="0" smtClean="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Vũ</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khí</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trang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bị</a:t>
            </a:r>
            <a:endParaRPr lang="en-US" sz="2600" dirty="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600"/>
              </a:spcBef>
              <a:buClr>
                <a:schemeClr val="bg2">
                  <a:lumMod val="50000"/>
                </a:schemeClr>
              </a:buClr>
              <a:buFont typeface="Wingdings" panose="05000000000000000000" pitchFamily="2" charset="2"/>
              <a:buChar char="Ø"/>
            </a:pPr>
            <a:endParaRPr lang="en-US" sz="2600" dirty="0" smtClean="0">
              <a:solidFill>
                <a:schemeClr val="tx1"/>
              </a:solidFill>
              <a:latin typeface="Times New Roman" panose="02020603050405020304" pitchFamily="18" charset="0"/>
              <a:cs typeface="Times New Roman" panose="02020603050405020304" pitchFamily="18" charset="0"/>
            </a:endParaRPr>
          </a:p>
          <a:p>
            <a:pPr lvl="1" indent="0" algn="just">
              <a:lnSpc>
                <a:spcPct val="120000"/>
              </a:lnSpc>
              <a:spcBef>
                <a:spcPts val="600"/>
              </a:spcBef>
              <a:buClr>
                <a:schemeClr val="bg2">
                  <a:lumMod val="50000"/>
                </a:schemeClr>
              </a:buClr>
              <a:buNone/>
            </a:pP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a:solidFill>
                  <a:schemeClr val="tx1"/>
                </a:solidFill>
                <a:latin typeface="Times New Roman" panose="02020603050405020304" pitchFamily="18" charset="0"/>
                <a:cs typeface="Times New Roman" panose="02020603050405020304" pitchFamily="18" charset="0"/>
              </a:rPr>
              <a:t>	</a:t>
            </a:r>
          </a:p>
        </p:txBody>
      </p:sp>
      <p:sp>
        <p:nvSpPr>
          <p:cNvPr id="2" name="Title 1"/>
          <p:cNvSpPr>
            <a:spLocks noGrp="1"/>
          </p:cNvSpPr>
          <p:nvPr>
            <p:ph type="title"/>
          </p:nvPr>
        </p:nvSpPr>
        <p:spPr>
          <a:xfrm>
            <a:off x="152401" y="122754"/>
            <a:ext cx="6095999" cy="9001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Hệ</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thống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smtClean="0">
                <a:solidFill>
                  <a:schemeClr val="tx1"/>
                </a:solidFill>
                <a:latin typeface="Times New Roman" panose="02020603050405020304" pitchFamily="18" charset="0"/>
                <a:cs typeface="Times New Roman" panose="02020603050405020304" pitchFamily="18" charset="0"/>
              </a:rPr>
              <a:t>VBS3 (</a:t>
            </a:r>
            <a:r>
              <a:rPr lang="en-US" sz="2400" b="1" dirty="0" err="1" smtClean="0">
                <a:solidFill>
                  <a:schemeClr val="tx1"/>
                </a:solidFill>
                <a:latin typeface="Times New Roman" panose="02020603050405020304" pitchFamily="18" charset="0"/>
                <a:cs typeface="Times New Roman" panose="02020603050405020304" pitchFamily="18" charset="0"/>
              </a:rPr>
              <a:t>tiếp</a:t>
            </a:r>
            <a:r>
              <a:rPr lang="en-US" sz="2400" b="1" dirty="0" smtClean="0">
                <a:solidFill>
                  <a:schemeClr val="tx1"/>
                </a:solidFill>
                <a:latin typeface="Times New Roman" panose="02020603050405020304" pitchFamily="18" charset="0"/>
                <a:cs typeface="Times New Roman" panose="02020603050405020304" pitchFamily="18" charset="0"/>
              </a:rPr>
              <a:t>)</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238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559481"/>
            <a:ext cx="6019800" cy="5146119"/>
          </a:xfrm>
          <a:ln>
            <a:noFill/>
          </a:ln>
        </p:spPr>
        <p:style>
          <a:lnRef idx="2">
            <a:schemeClr val="dk1"/>
          </a:lnRef>
          <a:fillRef idx="1">
            <a:schemeClr val="lt1"/>
          </a:fillRef>
          <a:effectRef idx="0">
            <a:schemeClr val="dk1"/>
          </a:effectRef>
          <a:fontRef idx="minor">
            <a:schemeClr val="dk1"/>
          </a:fontRef>
        </p:style>
        <p:txBody>
          <a:bodyPr>
            <a:normAutofit fontScale="85000" lnSpcReduction="20000"/>
          </a:bodyPr>
          <a:lstStyle/>
          <a:p>
            <a:pPr marL="342900" indent="-342900" algn="just">
              <a:lnSpc>
                <a:spcPct val="120000"/>
              </a:lnSpc>
              <a:spcBef>
                <a:spcPts val="600"/>
              </a:spcBef>
              <a:buClr>
                <a:schemeClr val="bg2">
                  <a:lumMod val="50000"/>
                </a:schemeClr>
              </a:buClr>
              <a:buFont typeface="Wingdings" panose="05000000000000000000" pitchFamily="2" charset="2"/>
              <a:buChar char="v"/>
            </a:pPr>
            <a:r>
              <a:rPr lang="en-US" sz="2400" dirty="0" err="1" smtClean="0">
                <a:solidFill>
                  <a:schemeClr val="tx1"/>
                </a:solidFill>
                <a:latin typeface="Times New Roman" panose="02020603050405020304" pitchFamily="18" charset="0"/>
                <a:cs typeface="Times New Roman" panose="02020603050405020304" pitchFamily="18" charset="0"/>
              </a:rPr>
              <a:t>Là</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hệ</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thống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mô</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phỏng</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a:solidFill>
                  <a:schemeClr val="tx1"/>
                </a:solidFill>
                <a:latin typeface="Times New Roman" panose="02020603050405020304" pitchFamily="18" charset="0"/>
                <a:cs typeface="Times New Roman" panose="02020603050405020304" pitchFamily="18" charset="0"/>
              </a:rPr>
              <a:t>chiến</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trường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cấp</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chiến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thuật</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latin typeface="Times New Roman" pitchFamily="18" charset="0"/>
                <a:cs typeface="Times New Roman" pitchFamily="18" charset="0"/>
              </a:rPr>
              <a:t>cho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phép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xây</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dựng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ứng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dụng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mô</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phỏng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và</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tích</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hợp</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với</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các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hệ</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thống</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khác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thông</a:t>
            </a:r>
            <a:r>
              <a:rPr lang="en-US" sz="2400" dirty="0" smtClean="0">
                <a:latin typeface="Times New Roman" pitchFamily="18" charset="0"/>
                <a:cs typeface="Times New Roman" pitchFamily="18" charset="0"/>
              </a:rPr>
              <a:t> qua </a:t>
            </a:r>
            <a:r>
              <a:rPr lang="en-US" sz="2400" dirty="0" err="1" smtClean="0">
                <a:latin typeface="Times New Roman" pitchFamily="18" charset="0"/>
                <a:cs typeface="Times New Roman" pitchFamily="18" charset="0"/>
              </a:rPr>
              <a:t>các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giao</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thức</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như</a:t>
            </a:r>
            <a:r>
              <a:rPr lang="en-US" sz="2400" dirty="0" smtClean="0">
                <a:latin typeface="Times New Roman" pitchFamily="18" charset="0"/>
                <a:cs typeface="Times New Roman" pitchFamily="18" charset="0"/>
              </a:rPr>
              <a:t> DIS hay HLA</a:t>
            </a:r>
            <a:r>
              <a:rPr lang="en-US" sz="2400" dirty="0" smtClean="0">
                <a:solidFill>
                  <a:schemeClr val="tx1"/>
                </a:solidFill>
                <a:latin typeface="Times New Roman" panose="02020603050405020304" pitchFamily="18" charset="0"/>
                <a:cs typeface="Times New Roman" panose="02020603050405020304" pitchFamily="18" charset="0"/>
              </a:rPr>
              <a:t>. </a:t>
            </a:r>
          </a:p>
          <a:p>
            <a:pPr marL="342900" indent="-342900" algn="just">
              <a:lnSpc>
                <a:spcPct val="120000"/>
              </a:lnSpc>
              <a:spcBef>
                <a:spcPts val="600"/>
              </a:spcBef>
              <a:buClr>
                <a:schemeClr val="bg2">
                  <a:lumMod val="50000"/>
                </a:schemeClr>
              </a:buClr>
              <a:buFont typeface="Wingdings" panose="05000000000000000000" pitchFamily="2" charset="2"/>
              <a:buChar char="v"/>
            </a:pPr>
            <a:r>
              <a:rPr lang="en-US" sz="2400" dirty="0" err="1" smtClean="0">
                <a:solidFill>
                  <a:schemeClr val="tx1"/>
                </a:solidFill>
                <a:latin typeface="Times New Roman" panose="02020603050405020304" pitchFamily="18" charset="0"/>
                <a:cs typeface="Times New Roman" panose="02020603050405020304" pitchFamily="18" charset="0"/>
              </a:rPr>
              <a:t>Sản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phẩm</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của</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công</a:t>
            </a:r>
            <a:r>
              <a:rPr lang="en-US" sz="2400" dirty="0" smtClean="0">
                <a:solidFill>
                  <a:schemeClr val="tx1"/>
                </a:solidFill>
                <a:latin typeface="Times New Roman" panose="02020603050405020304" pitchFamily="18" charset="0"/>
                <a:cs typeface="Times New Roman" panose="02020603050405020304" pitchFamily="18" charset="0"/>
              </a:rPr>
              <a:t> ty Bohemia </a:t>
            </a:r>
            <a:r>
              <a:rPr lang="en-US" sz="2400" dirty="0">
                <a:solidFill>
                  <a:schemeClr val="tx1"/>
                </a:solidFill>
                <a:latin typeface="Times New Roman" panose="02020603050405020304" pitchFamily="18" charset="0"/>
                <a:cs typeface="Times New Roman" panose="02020603050405020304" pitchFamily="18" charset="0"/>
              </a:rPr>
              <a:t>Interactive </a:t>
            </a:r>
            <a:r>
              <a:rPr lang="en-US" sz="2400" dirty="0" smtClean="0">
                <a:solidFill>
                  <a:schemeClr val="tx1"/>
                </a:solidFill>
                <a:latin typeface="Times New Roman" panose="02020603050405020304" pitchFamily="18" charset="0"/>
                <a:cs typeface="Times New Roman" panose="02020603050405020304" pitchFamily="18" charset="0"/>
              </a:rPr>
              <a:t>Simulation – </a:t>
            </a:r>
            <a:r>
              <a:rPr lang="en-US" sz="2400" dirty="0" err="1" smtClean="0">
                <a:solidFill>
                  <a:schemeClr val="tx1"/>
                </a:solidFill>
                <a:latin typeface="Times New Roman" panose="02020603050405020304" pitchFamily="18" charset="0"/>
                <a:cs typeface="Times New Roman" panose="02020603050405020304" pitchFamily="18" charset="0"/>
              </a:rPr>
              <a:t>hiện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đang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được</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sử</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dụng</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bởi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quân</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đội</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Mỹ</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Úc</a:t>
            </a:r>
            <a:r>
              <a:rPr lang="en-US" sz="2400" dirty="0" smtClean="0">
                <a:solidFill>
                  <a:schemeClr val="tx1"/>
                </a:solidFill>
                <a:latin typeface="Times New Roman" panose="02020603050405020304" pitchFamily="18" charset="0"/>
                <a:cs typeface="Times New Roman" panose="02020603050405020304" pitchFamily="18" charset="0"/>
              </a:rPr>
              <a:t>, New Zealand…</a:t>
            </a:r>
            <a:r>
              <a:rPr lang="en-US" sz="2400" dirty="0" err="1" smtClean="0">
                <a:solidFill>
                  <a:schemeClr val="tx1"/>
                </a:solidFill>
                <a:latin typeface="Times New Roman" panose="02020603050405020304" pitchFamily="18" charset="0"/>
                <a:cs typeface="Times New Roman" panose="02020603050405020304" pitchFamily="18" charset="0"/>
              </a:rPr>
              <a:t>và</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các</a:t>
            </a:r>
            <a:r>
              <a:rPr lang="en-US" sz="2400" dirty="0" smtClean="0">
                <a:solidFill>
                  <a:schemeClr val="tx1"/>
                </a:solidFill>
                <a:latin typeface="Times New Roman" panose="02020603050405020304" pitchFamily="18" charset="0"/>
                <a:cs typeface="Times New Roman" panose="02020603050405020304" pitchFamily="18" charset="0"/>
              </a:rPr>
              <a:t> </a:t>
            </a:r>
            <a:r>
              <a:rPr lang="en-US" sz="2400" dirty="0" err="1" smtClean="0">
                <a:solidFill>
                  <a:schemeClr val="tx1"/>
                </a:solidFill>
                <a:latin typeface="Times New Roman" panose="02020603050405020304" pitchFamily="18" charset="0"/>
                <a:cs typeface="Times New Roman" panose="02020603050405020304" pitchFamily="18" charset="0"/>
              </a:rPr>
              <a:t>nước</a:t>
            </a:r>
            <a:r>
              <a:rPr lang="en-US" sz="2400" dirty="0" smtClean="0">
                <a:solidFill>
                  <a:schemeClr val="tx1"/>
                </a:solidFill>
                <a:latin typeface="Times New Roman" panose="02020603050405020304" pitchFamily="18" charset="0"/>
                <a:cs typeface="Times New Roman" panose="02020603050405020304" pitchFamily="18" charset="0"/>
              </a:rPr>
              <a:t> NATO. </a:t>
            </a:r>
          </a:p>
          <a:p>
            <a:pPr marL="342900" indent="-342900" algn="just">
              <a:lnSpc>
                <a:spcPct val="120000"/>
              </a:lnSpc>
              <a:spcBef>
                <a:spcPts val="600"/>
              </a:spcBef>
              <a:buClr>
                <a:schemeClr val="bg2">
                  <a:lumMod val="50000"/>
                </a:schemeClr>
              </a:buClr>
              <a:buFont typeface="Wingdings" panose="05000000000000000000" pitchFamily="2" charset="2"/>
              <a:buChar char="v"/>
            </a:pPr>
            <a:r>
              <a:rPr lang="en-US" sz="2400" dirty="0" smtClean="0">
                <a:solidFill>
                  <a:schemeClr val="tx1"/>
                </a:solidFill>
                <a:latin typeface="Times New Roman" panose="02020603050405020304" pitchFamily="18" charset="0"/>
                <a:cs typeface="Times New Roman" panose="02020603050405020304" pitchFamily="18" charset="0"/>
              </a:rPr>
              <a:t>C</a:t>
            </a:r>
            <a:r>
              <a:rPr lang="vi-VN" sz="2400" dirty="0" smtClean="0">
                <a:solidFill>
                  <a:schemeClr val="tx1"/>
                </a:solidFill>
                <a:latin typeface="Times New Roman" panose="02020603050405020304" pitchFamily="18" charset="0"/>
                <a:cs typeface="Times New Roman" panose="02020603050405020304" pitchFamily="18" charset="0"/>
              </a:rPr>
              <a:t>ho </a:t>
            </a:r>
            <a:r>
              <a:rPr lang="vi-VN" sz="2400" dirty="0">
                <a:solidFill>
                  <a:schemeClr val="tx1"/>
                </a:solidFill>
                <a:latin typeface="Times New Roman" panose="02020603050405020304" pitchFamily="18" charset="0"/>
                <a:cs typeface="Times New Roman" panose="02020603050405020304" pitchFamily="18" charset="0"/>
              </a:rPr>
              <a:t>phép huấn luyện người dùng bằng cách thực hiện nhiệm vụ theo kịch bản được thiết kế trước hoặc kết nối qua mạng để thực hiện kịch bản huấn luyện chung với các người dùng </a:t>
            </a:r>
            <a:r>
              <a:rPr lang="vi-VN" sz="2400" dirty="0" smtClean="0">
                <a:solidFill>
                  <a:schemeClr val="tx1"/>
                </a:solidFill>
                <a:latin typeface="Times New Roman" panose="02020603050405020304" pitchFamily="18" charset="0"/>
                <a:cs typeface="Times New Roman" panose="02020603050405020304" pitchFamily="18" charset="0"/>
              </a:rPr>
              <a:t>khác</a:t>
            </a:r>
            <a:endParaRPr lang="en-US" sz="2400" dirty="0" smtClean="0">
              <a:solidFill>
                <a:schemeClr val="tx1"/>
              </a:solidFill>
              <a:latin typeface="Times New Roman" panose="02020603050405020304" pitchFamily="18" charset="0"/>
              <a:cs typeface="Times New Roman" panose="02020603050405020304" pitchFamily="18" charset="0"/>
            </a:endParaRPr>
          </a:p>
          <a:p>
            <a:pPr marL="342900" indent="-342900" algn="just">
              <a:lnSpc>
                <a:spcPct val="120000"/>
              </a:lnSpc>
              <a:spcBef>
                <a:spcPts val="600"/>
              </a:spcBef>
              <a:buClr>
                <a:schemeClr val="bg2">
                  <a:lumMod val="50000"/>
                </a:schemeClr>
              </a:buClr>
              <a:buFont typeface="Wingdings" panose="05000000000000000000" pitchFamily="2" charset="2"/>
              <a:buChar char="v"/>
            </a:pPr>
            <a:r>
              <a:rPr lang="vi-VN" sz="2400" dirty="0">
                <a:solidFill>
                  <a:schemeClr val="tx1"/>
                </a:solidFill>
                <a:latin typeface="Times New Roman" panose="02020603050405020304" pitchFamily="18" charset="0"/>
                <a:cs typeface="Times New Roman" panose="02020603050405020304" pitchFamily="18" charset="0"/>
              </a:rPr>
              <a:t>Hệ thống hỗ trợ thiết kế kịch bản huấn luyện với cả 2 chế độ thời gian thực (Real Time Editor - RTE) và ngoại tuyến (Offline Mission Editor - OME)</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319088"/>
            <a:ext cx="6095999" cy="9001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Hệ</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thống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mô</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phỏng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quân</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sự</a:t>
            </a:r>
            <a:r>
              <a:rPr lang="en-US" sz="2400" b="1" dirty="0" smtClean="0">
                <a:solidFill>
                  <a:schemeClr val="tx1"/>
                </a:solidFill>
                <a:latin typeface="Times New Roman" panose="02020603050405020304" pitchFamily="18" charset="0"/>
                <a:cs typeface="Times New Roman" panose="02020603050405020304" pitchFamily="18" charset="0"/>
              </a:rPr>
              <a:t> VIRTUAL BATTLESPACE (VBS2/VBS3)</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3" cstate="print"/>
          <a:srcRect/>
          <a:stretch>
            <a:fillRect/>
          </a:stretch>
        </p:blipFill>
        <p:spPr bwMode="auto">
          <a:xfrm>
            <a:off x="6324600" y="1905000"/>
            <a:ext cx="2667000" cy="4038600"/>
          </a:xfrm>
          <a:prstGeom prst="rect">
            <a:avLst/>
          </a:prstGeom>
          <a:noFill/>
          <a:ln w="9525">
            <a:noFill/>
            <a:miter lim="800000"/>
            <a:headEnd/>
            <a:tailEnd/>
          </a:ln>
        </p:spPr>
      </p:pic>
    </p:spTree>
    <p:extLst>
      <p:ext uri="{BB962C8B-B14F-4D97-AF65-F5344CB8AC3E}">
        <p14:creationId xmlns:p14="http://schemas.microsoft.com/office/powerpoint/2010/main" val="348614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95401"/>
            <a:ext cx="6934200" cy="5410199"/>
          </a:xfrm>
          <a:ln>
            <a:noFill/>
          </a:ln>
        </p:spPr>
        <p:style>
          <a:lnRef idx="2">
            <a:schemeClr val="dk1"/>
          </a:lnRef>
          <a:fillRef idx="1">
            <a:schemeClr val="lt1"/>
          </a:fillRef>
          <a:effectRef idx="0">
            <a:schemeClr val="dk1"/>
          </a:effectRef>
          <a:fontRef idx="minor">
            <a:schemeClr val="dk1"/>
          </a:fontRef>
        </p:style>
        <p:txBody>
          <a:bodyPr>
            <a:normAutofit/>
          </a:bodyPr>
          <a:lstStyle/>
          <a:p>
            <a:pPr marL="457200" indent="-457200" algn="just">
              <a:lnSpc>
                <a:spcPct val="120000"/>
              </a:lnSpc>
              <a:spcBef>
                <a:spcPts val="600"/>
              </a:spcBef>
              <a:buClr>
                <a:schemeClr val="bg2">
                  <a:lumMod val="50000"/>
                </a:schemeClr>
              </a:buClr>
              <a:buFont typeface="Wingdings" panose="05000000000000000000" pitchFamily="2" charset="2"/>
              <a:buChar char="v"/>
            </a:pPr>
            <a:r>
              <a:rPr lang="en-US" sz="2800" b="1" dirty="0" err="1" smtClean="0">
                <a:solidFill>
                  <a:schemeClr val="tx1"/>
                </a:solidFill>
                <a:latin typeface="Times New Roman" panose="02020603050405020304" pitchFamily="18" charset="0"/>
                <a:cs typeface="Times New Roman" panose="02020603050405020304" pitchFamily="18" charset="0"/>
              </a:rPr>
              <a:t>Một</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số</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kịch</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bản</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đã</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xây</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dựng</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thử</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nghiệm</a:t>
            </a:r>
            <a:endParaRPr lang="en-US" sz="2800" b="1" dirty="0" smtClean="0">
              <a:solidFill>
                <a:schemeClr val="tx1"/>
              </a:solidFill>
              <a:latin typeface="Times New Roman" panose="02020603050405020304" pitchFamily="18" charset="0"/>
              <a:cs typeface="Times New Roman" panose="02020603050405020304" pitchFamily="18" charset="0"/>
            </a:endParaRPr>
          </a:p>
          <a:p>
            <a:pPr marL="971550" lvl="1" indent="-514350" algn="just">
              <a:lnSpc>
                <a:spcPct val="120000"/>
              </a:lnSpc>
              <a:spcBef>
                <a:spcPts val="600"/>
              </a:spcBef>
              <a:buClr>
                <a:schemeClr val="bg2">
                  <a:lumMod val="50000"/>
                </a:schemeClr>
              </a:buClr>
              <a:buFont typeface="+mj-lt"/>
              <a:buAutoNum type="arabicPeriod"/>
            </a:pPr>
            <a:r>
              <a:rPr lang="en-US" sz="2600" dirty="0" err="1" smtClean="0">
                <a:solidFill>
                  <a:schemeClr val="tx1"/>
                </a:solidFill>
                <a:latin typeface="Times New Roman" panose="02020603050405020304" pitchFamily="18" charset="0"/>
                <a:cs typeface="Times New Roman" panose="02020603050405020304" pitchFamily="18" charset="0"/>
              </a:rPr>
              <a:t>Kịch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bản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tác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chiến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binh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chủng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hợp</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thành</a:t>
            </a:r>
            <a:endParaRPr lang="en-US" sz="2600" dirty="0" smtClean="0">
              <a:solidFill>
                <a:schemeClr val="tx1"/>
              </a:solidFill>
              <a:latin typeface="Times New Roman" panose="02020603050405020304" pitchFamily="18" charset="0"/>
              <a:cs typeface="Times New Roman" panose="02020603050405020304" pitchFamily="18" charset="0"/>
            </a:endParaRPr>
          </a:p>
          <a:p>
            <a:pPr marL="971550" lvl="1" indent="-514350" algn="just">
              <a:lnSpc>
                <a:spcPct val="120000"/>
              </a:lnSpc>
              <a:spcBef>
                <a:spcPts val="600"/>
              </a:spcBef>
              <a:buClr>
                <a:schemeClr val="bg2">
                  <a:lumMod val="50000"/>
                </a:schemeClr>
              </a:buClr>
              <a:buFont typeface="+mj-lt"/>
              <a:buAutoNum type="arabicPeriod"/>
            </a:pPr>
            <a:r>
              <a:rPr lang="en-US" sz="2600" dirty="0" err="1" smtClean="0">
                <a:solidFill>
                  <a:schemeClr val="tx1"/>
                </a:solidFill>
                <a:latin typeface="Times New Roman" panose="02020603050405020304" pitchFamily="18" charset="0"/>
                <a:cs typeface="Times New Roman" panose="02020603050405020304" pitchFamily="18" charset="0"/>
              </a:rPr>
              <a:t>Kịch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bản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tác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chiến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cho</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bộ</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binh</a:t>
            </a:r>
            <a:endParaRPr lang="en-US" sz="2600" dirty="0" smtClean="0">
              <a:solidFill>
                <a:schemeClr val="tx1"/>
              </a:solidFill>
              <a:latin typeface="Times New Roman" panose="02020603050405020304" pitchFamily="18" charset="0"/>
              <a:cs typeface="Times New Roman" panose="02020603050405020304" pitchFamily="18" charset="0"/>
            </a:endParaRPr>
          </a:p>
          <a:p>
            <a:pPr marL="971550" lvl="1" indent="-514350" algn="just">
              <a:lnSpc>
                <a:spcPct val="120000"/>
              </a:lnSpc>
              <a:spcBef>
                <a:spcPts val="600"/>
              </a:spcBef>
              <a:buClr>
                <a:schemeClr val="bg2">
                  <a:lumMod val="50000"/>
                </a:schemeClr>
              </a:buClr>
              <a:buFont typeface="+mj-lt"/>
              <a:buAutoNum type="arabicPeriod"/>
            </a:pPr>
            <a:r>
              <a:rPr lang="en-US" sz="2600" dirty="0" err="1">
                <a:solidFill>
                  <a:schemeClr val="tx1"/>
                </a:solidFill>
                <a:latin typeface="Times New Roman" panose="02020603050405020304" pitchFamily="18" charset="0"/>
                <a:cs typeface="Times New Roman" panose="02020603050405020304" pitchFamily="18" charset="0"/>
              </a:rPr>
              <a:t>Kịch</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bản</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đổ</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bộ</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đường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không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bằng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dù</a:t>
            </a:r>
            <a:r>
              <a:rPr lang="en-US" sz="2600" dirty="0" smtClean="0">
                <a:solidFill>
                  <a:schemeClr val="tx1"/>
                </a:solidFill>
                <a:latin typeface="Times New Roman" panose="02020603050405020304" pitchFamily="18" charset="0"/>
                <a:cs typeface="Times New Roman" panose="02020603050405020304" pitchFamily="18" charset="0"/>
              </a:rPr>
              <a:t>)</a:t>
            </a:r>
            <a:endParaRPr lang="en-US" sz="2600" dirty="0">
              <a:solidFill>
                <a:schemeClr val="tx1"/>
              </a:solidFill>
              <a:latin typeface="Times New Roman" panose="02020603050405020304" pitchFamily="18" charset="0"/>
              <a:cs typeface="Times New Roman" panose="02020603050405020304" pitchFamily="18" charset="0"/>
            </a:endParaRPr>
          </a:p>
          <a:p>
            <a:pPr marL="971550" lvl="1" indent="-514350" algn="just">
              <a:lnSpc>
                <a:spcPct val="120000"/>
              </a:lnSpc>
              <a:spcBef>
                <a:spcPts val="600"/>
              </a:spcBef>
              <a:buClr>
                <a:schemeClr val="bg2">
                  <a:lumMod val="50000"/>
                </a:schemeClr>
              </a:buClr>
              <a:buFont typeface="+mj-lt"/>
              <a:buAutoNum type="arabicPeriod"/>
            </a:pPr>
            <a:r>
              <a:rPr lang="en-US" sz="2600" dirty="0" err="1">
                <a:solidFill>
                  <a:schemeClr val="tx1"/>
                </a:solidFill>
                <a:latin typeface="Times New Roman" panose="02020603050405020304" pitchFamily="18" charset="0"/>
                <a:cs typeface="Times New Roman" panose="02020603050405020304" pitchFamily="18" charset="0"/>
              </a:rPr>
              <a:t>Kịch</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bản</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đổ</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bộ</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từ</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trực</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thăng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bằng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thang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dây</a:t>
            </a:r>
            <a:endParaRPr lang="en-US" sz="2600" dirty="0" smtClean="0">
              <a:solidFill>
                <a:schemeClr val="tx1"/>
              </a:solidFill>
              <a:latin typeface="Times New Roman" panose="02020603050405020304" pitchFamily="18" charset="0"/>
              <a:cs typeface="Times New Roman" panose="02020603050405020304" pitchFamily="18" charset="0"/>
            </a:endParaRPr>
          </a:p>
          <a:p>
            <a:pPr marL="971550" lvl="1" indent="-514350" algn="just">
              <a:lnSpc>
                <a:spcPct val="120000"/>
              </a:lnSpc>
              <a:spcBef>
                <a:spcPts val="600"/>
              </a:spcBef>
              <a:buClr>
                <a:schemeClr val="bg2">
                  <a:lumMod val="50000"/>
                </a:schemeClr>
              </a:buClr>
              <a:buFont typeface="+mj-lt"/>
              <a:buAutoNum type="arabicPeriod"/>
            </a:pPr>
            <a:r>
              <a:rPr lang="en-US" sz="2600" dirty="0" err="1" smtClean="0">
                <a:solidFill>
                  <a:schemeClr val="tx1"/>
                </a:solidFill>
                <a:latin typeface="Times New Roman" panose="02020603050405020304" pitchFamily="18" charset="0"/>
                <a:cs typeface="Times New Roman" panose="02020603050405020304" pitchFamily="18" charset="0"/>
              </a:rPr>
              <a:t>Kịch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bản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phòng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thủ</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tên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lửa</a:t>
            </a:r>
            <a:endParaRPr lang="en-US" sz="2600" dirty="0" smtClean="0">
              <a:solidFill>
                <a:schemeClr val="tx1"/>
              </a:solidFill>
              <a:latin typeface="Times New Roman" panose="02020603050405020304" pitchFamily="18" charset="0"/>
              <a:cs typeface="Times New Roman" panose="02020603050405020304" pitchFamily="18" charset="0"/>
            </a:endParaRPr>
          </a:p>
          <a:p>
            <a:pPr algn="just">
              <a:lnSpc>
                <a:spcPct val="120000"/>
              </a:lnSpc>
              <a:spcBef>
                <a:spcPts val="600"/>
              </a:spcBef>
              <a:buClr>
                <a:schemeClr val="bg2">
                  <a:lumMod val="50000"/>
                </a:schemeClr>
              </a:buClr>
            </a:pPr>
            <a:endParaRPr lang="en-US" sz="2800" b="1" dirty="0" smtClean="0">
              <a:solidFill>
                <a:schemeClr val="tx1"/>
              </a:solidFill>
              <a:latin typeface="Times New Roman" panose="02020603050405020304" pitchFamily="18" charset="0"/>
              <a:cs typeface="Times New Roman" panose="02020603050405020304" pitchFamily="18" charset="0"/>
            </a:endParaRPr>
          </a:p>
          <a:p>
            <a:pPr algn="just">
              <a:lnSpc>
                <a:spcPct val="120000"/>
              </a:lnSpc>
              <a:spcBef>
                <a:spcPts val="600"/>
              </a:spcBef>
              <a:buClr>
                <a:schemeClr val="bg2">
                  <a:lumMod val="50000"/>
                </a:schemeClr>
              </a:buClr>
            </a:pPr>
            <a:r>
              <a:rPr lang="en-US" sz="2800" b="1" dirty="0" smtClean="0">
                <a:solidFill>
                  <a:schemeClr val="tx1"/>
                </a:solidFill>
                <a:latin typeface="Times New Roman" panose="02020603050405020304" pitchFamily="18" charset="0"/>
                <a:cs typeface="Times New Roman" panose="02020603050405020304" pitchFamily="18" charset="0"/>
              </a:rPr>
              <a:t>				</a:t>
            </a:r>
            <a:endParaRPr lang="en-US" sz="2800" dirty="0" smtClean="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122754"/>
            <a:ext cx="6095999" cy="9001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Hệ</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thống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smtClean="0">
                <a:solidFill>
                  <a:schemeClr val="tx1"/>
                </a:solidFill>
                <a:latin typeface="Times New Roman" panose="02020603050405020304" pitchFamily="18" charset="0"/>
                <a:cs typeface="Times New Roman" panose="02020603050405020304" pitchFamily="18" charset="0"/>
              </a:rPr>
              <a:t>VBS3 (</a:t>
            </a:r>
            <a:r>
              <a:rPr lang="en-US" sz="2400" b="1" dirty="0" err="1" smtClean="0">
                <a:solidFill>
                  <a:schemeClr val="tx1"/>
                </a:solidFill>
                <a:latin typeface="Times New Roman" panose="02020603050405020304" pitchFamily="18" charset="0"/>
                <a:cs typeface="Times New Roman" panose="02020603050405020304" pitchFamily="18" charset="0"/>
              </a:rPr>
              <a:t>tiếp</a:t>
            </a:r>
            <a:r>
              <a:rPr lang="en-US" sz="2400" b="1" dirty="0" smtClean="0">
                <a:solidFill>
                  <a:schemeClr val="tx1"/>
                </a:solidFill>
                <a:latin typeface="Times New Roman" panose="02020603050405020304" pitchFamily="18" charset="0"/>
                <a:cs typeface="Times New Roman" panose="02020603050405020304" pitchFamily="18" charset="0"/>
              </a:rPr>
              <a:t>)</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2668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4876799" cy="533400"/>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Chi </a:t>
            </a:r>
            <a:r>
              <a:rPr lang="en-US" sz="2400" b="1" dirty="0" err="1" smtClean="0">
                <a:solidFill>
                  <a:schemeClr val="tx1"/>
                </a:solidFill>
                <a:latin typeface="Times New Roman" panose="02020603050405020304" pitchFamily="18" charset="0"/>
                <a:cs typeface="Times New Roman" panose="02020603050405020304" pitchFamily="18" charset="0"/>
              </a:rPr>
              <a:t>phí</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trang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bị</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vbs</a:t>
            </a:r>
            <a:endParaRPr lang="en-US" sz="24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nvPr>
        </p:nvGraphicFramePr>
        <p:xfrm>
          <a:off x="170645" y="1149197"/>
          <a:ext cx="7848600" cy="2560320"/>
        </p:xfrm>
        <a:graphic>
          <a:graphicData uri="http://schemas.openxmlformats.org/drawingml/2006/table">
            <a:tbl>
              <a:tblPr firstRow="1" bandRow="1">
                <a:tableStyleId>{5C22544A-7EE6-4342-B048-85BDC9FD1C3A}</a:tableStyleId>
              </a:tblPr>
              <a:tblGrid>
                <a:gridCol w="713509">
                  <a:extLst>
                    <a:ext uri="{9D8B030D-6E8A-4147-A177-3AD203B41FA5}">
                      <a16:colId xmlns:a16="http://schemas.microsoft.com/office/drawing/2014/main" val="20000"/>
                    </a:ext>
                  </a:extLst>
                </a:gridCol>
                <a:gridCol w="3771405">
                  <a:extLst>
                    <a:ext uri="{9D8B030D-6E8A-4147-A177-3AD203B41FA5}">
                      <a16:colId xmlns:a16="http://schemas.microsoft.com/office/drawing/2014/main" val="20001"/>
                    </a:ext>
                  </a:extLst>
                </a:gridCol>
                <a:gridCol w="1494971">
                  <a:extLst>
                    <a:ext uri="{9D8B030D-6E8A-4147-A177-3AD203B41FA5}">
                      <a16:colId xmlns:a16="http://schemas.microsoft.com/office/drawing/2014/main" val="20002"/>
                    </a:ext>
                  </a:extLst>
                </a:gridCol>
                <a:gridCol w="1868715">
                  <a:extLst>
                    <a:ext uri="{9D8B030D-6E8A-4147-A177-3AD203B41FA5}">
                      <a16:colId xmlns:a16="http://schemas.microsoft.com/office/drawing/2014/main" val="20003"/>
                    </a:ext>
                  </a:extLst>
                </a:gridCol>
              </a:tblGrid>
              <a:tr h="337820">
                <a:tc>
                  <a:txBody>
                    <a:bodyPr/>
                    <a:lstStyle/>
                    <a:p>
                      <a:pPr algn="ctr"/>
                      <a:r>
                        <a:rPr lang="en-US" sz="2200" dirty="0" smtClean="0">
                          <a:latin typeface="Times New Roman" panose="02020603050405020304" pitchFamily="18" charset="0"/>
                          <a:cs typeface="Times New Roman" panose="02020603050405020304" pitchFamily="18" charset="0"/>
                        </a:rPr>
                        <a:t>STT</a:t>
                      </a:r>
                      <a:endParaRPr lang="vi-VN"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err="1" smtClean="0">
                          <a:latin typeface="Times New Roman" panose="02020603050405020304" pitchFamily="18" charset="0"/>
                          <a:cs typeface="Times New Roman" panose="02020603050405020304" pitchFamily="18" charset="0"/>
                        </a:rPr>
                        <a:t>Sản</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phẩm</a:t>
                      </a:r>
                      <a:endParaRPr lang="vi-VN"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err="1" smtClean="0">
                          <a:latin typeface="Times New Roman" panose="02020603050405020304" pitchFamily="18" charset="0"/>
                          <a:cs typeface="Times New Roman" panose="02020603050405020304" pitchFamily="18" charset="0"/>
                        </a:rPr>
                        <a:t>Số</a:t>
                      </a:r>
                      <a:r>
                        <a:rPr lang="en-US" sz="2200" baseline="0" dirty="0" smtClean="0">
                          <a:latin typeface="Times New Roman" panose="02020603050405020304" pitchFamily="18" charset="0"/>
                          <a:cs typeface="Times New Roman" panose="02020603050405020304" pitchFamily="18" charset="0"/>
                        </a:rPr>
                        <a:t> </a:t>
                      </a:r>
                      <a:r>
                        <a:rPr lang="en-US" sz="2200" baseline="0" dirty="0" err="1" smtClean="0">
                          <a:latin typeface="Times New Roman" panose="02020603050405020304" pitchFamily="18" charset="0"/>
                          <a:cs typeface="Times New Roman" panose="02020603050405020304" pitchFamily="18" charset="0"/>
                        </a:rPr>
                        <a:t>lượng</a:t>
                      </a:r>
                      <a:endParaRPr lang="vi-VN" sz="2200" dirty="0">
                        <a:latin typeface="Times New Roman" panose="02020603050405020304" pitchFamily="18" charset="0"/>
                        <a:cs typeface="Times New Roman" panose="02020603050405020304" pitchFamily="18" charset="0"/>
                      </a:endParaRPr>
                    </a:p>
                  </a:txBody>
                  <a:tcPr/>
                </a:tc>
                <a:tc>
                  <a:txBody>
                    <a:bodyPr/>
                    <a:lstStyle/>
                    <a:p>
                      <a:pPr algn="ctr"/>
                      <a:r>
                        <a:rPr lang="en-US" sz="2200" dirty="0" err="1" smtClean="0">
                          <a:latin typeface="Times New Roman" panose="02020603050405020304" pitchFamily="18" charset="0"/>
                          <a:cs typeface="Times New Roman" panose="02020603050405020304" pitchFamily="18" charset="0"/>
                        </a:rPr>
                        <a:t>Giá</a:t>
                      </a:r>
                      <a:endParaRPr lang="vi-VN"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3378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200" b="0" dirty="0" smtClean="0">
                          <a:solidFill>
                            <a:schemeClr val="tx1"/>
                          </a:solidFill>
                          <a:latin typeface="Times New Roman" panose="02020603050405020304" pitchFamily="18" charset="0"/>
                          <a:cs typeface="Times New Roman" panose="02020603050405020304" pitchFamily="18" charset="0"/>
                        </a:rPr>
                        <a:t>1</a:t>
                      </a:r>
                      <a:endParaRPr lang="vi-VN" sz="2200" b="0" dirty="0" smtClean="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2200" b="0" i="0" u="none" strike="noStrike" kern="1200" baseline="0" dirty="0" smtClean="0">
                          <a:solidFill>
                            <a:schemeClr val="tx1"/>
                          </a:solidFill>
                          <a:latin typeface="+mj-lt"/>
                          <a:ea typeface="+mn-ea"/>
                          <a:cs typeface="+mn-cs"/>
                        </a:rPr>
                        <a:t>VBSDN Single License</a:t>
                      </a:r>
                      <a:endParaRPr lang="vi-VN" sz="2200" b="0" dirty="0" smtClean="0">
                        <a:solidFill>
                          <a:schemeClr val="tx1"/>
                        </a:solidFill>
                        <a:latin typeface="+mj-lt"/>
                      </a:endParaRPr>
                    </a:p>
                  </a:txBody>
                  <a:tcPr/>
                </a:tc>
                <a:tc>
                  <a:txBody>
                    <a:bodyPr/>
                    <a:lstStyle/>
                    <a:p>
                      <a:pPr algn="ctr"/>
                      <a:r>
                        <a:rPr lang="en-US" sz="2200" b="0" dirty="0" smtClean="0">
                          <a:solidFill>
                            <a:schemeClr val="tx1"/>
                          </a:solidFill>
                          <a:latin typeface="Times New Roman" panose="02020603050405020304" pitchFamily="18" charset="0"/>
                          <a:cs typeface="Times New Roman" panose="02020603050405020304" pitchFamily="18" charset="0"/>
                        </a:rPr>
                        <a:t>1</a:t>
                      </a:r>
                      <a:endParaRPr lang="vi-VN" sz="22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vi-VN" sz="2200" b="0" i="0" u="none" strike="noStrike" kern="1200" baseline="0" dirty="0" smtClean="0">
                          <a:solidFill>
                            <a:schemeClr val="tx1"/>
                          </a:solidFill>
                          <a:latin typeface="+mj-lt"/>
                          <a:ea typeface="+mn-ea"/>
                          <a:cs typeface="+mn-cs"/>
                        </a:rPr>
                        <a:t>4,000</a:t>
                      </a:r>
                      <a:r>
                        <a:rPr lang="en-US" sz="2200" b="0" i="0" u="none" strike="noStrike" kern="1200" baseline="0" dirty="0" smtClean="0">
                          <a:solidFill>
                            <a:schemeClr val="tx1"/>
                          </a:solidFill>
                          <a:latin typeface="+mj-lt"/>
                          <a:ea typeface="+mn-ea"/>
                          <a:cs typeface="+mn-cs"/>
                        </a:rPr>
                        <a:t> </a:t>
                      </a:r>
                      <a:r>
                        <a:rPr lang="vi-VN" sz="2200" b="0" i="0" u="none" strike="noStrike" kern="1200" baseline="0" dirty="0" smtClean="0">
                          <a:solidFill>
                            <a:schemeClr val="tx1"/>
                          </a:solidFill>
                          <a:latin typeface="+mj-lt"/>
                          <a:ea typeface="+mn-ea"/>
                          <a:cs typeface="+mn-cs"/>
                        </a:rPr>
                        <a:t>$</a:t>
                      </a:r>
                      <a:endParaRPr lang="vi-VN" sz="2200" b="0" dirty="0" smtClean="0">
                        <a:solidFill>
                          <a:schemeClr val="tx1"/>
                        </a:solidFill>
                        <a:latin typeface="+mj-lt"/>
                      </a:endParaRPr>
                    </a:p>
                  </a:txBody>
                  <a:tcPr/>
                </a:tc>
                <a:extLst>
                  <a:ext uri="{0D108BD9-81ED-4DB2-BD59-A6C34878D82A}">
                    <a16:rowId xmlns:a16="http://schemas.microsoft.com/office/drawing/2014/main" val="10001"/>
                  </a:ext>
                </a:extLst>
              </a:tr>
              <a:tr h="337820">
                <a:tc>
                  <a:txBody>
                    <a:bodyPr/>
                    <a:lstStyle/>
                    <a:p>
                      <a:pPr algn="ctr"/>
                      <a:r>
                        <a:rPr lang="en-US" sz="2200" b="0" dirty="0" smtClean="0">
                          <a:solidFill>
                            <a:schemeClr val="tx1"/>
                          </a:solidFill>
                          <a:latin typeface="Times New Roman" panose="02020603050405020304" pitchFamily="18" charset="0"/>
                          <a:cs typeface="Times New Roman" panose="02020603050405020304" pitchFamily="18" charset="0"/>
                        </a:rPr>
                        <a:t>2</a:t>
                      </a:r>
                      <a:endParaRPr lang="vi-VN" sz="22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vi-VN" sz="2200" b="0" i="0" u="none" strike="noStrike" kern="1200" baseline="0" dirty="0" smtClean="0">
                          <a:solidFill>
                            <a:schemeClr val="tx1"/>
                          </a:solidFill>
                          <a:latin typeface="+mj-lt"/>
                          <a:ea typeface="+mn-ea"/>
                          <a:cs typeface="+mn-cs"/>
                        </a:rPr>
                        <a:t>VBSDN</a:t>
                      </a:r>
                      <a:r>
                        <a:rPr lang="en-US" sz="2200" b="0" i="0" u="none" strike="noStrike" kern="1200" baseline="0" dirty="0" smtClean="0">
                          <a:solidFill>
                            <a:schemeClr val="tx1"/>
                          </a:solidFill>
                          <a:latin typeface="+mj-lt"/>
                          <a:ea typeface="+mn-ea"/>
                          <a:cs typeface="+mn-cs"/>
                        </a:rPr>
                        <a:t> </a:t>
                      </a:r>
                      <a:r>
                        <a:rPr lang="vi-VN" sz="2200" b="0" i="0" u="none" strike="noStrike" kern="1200" baseline="0" dirty="0" smtClean="0">
                          <a:solidFill>
                            <a:schemeClr val="tx1"/>
                          </a:solidFill>
                          <a:latin typeface="+mj-lt"/>
                          <a:ea typeface="+mn-ea"/>
                          <a:cs typeface="+mn-cs"/>
                        </a:rPr>
                        <a:t>Fusion License</a:t>
                      </a:r>
                      <a:endParaRPr lang="vi-VN" sz="2200" b="0" dirty="0">
                        <a:solidFill>
                          <a:schemeClr val="tx1"/>
                        </a:solidFill>
                        <a:latin typeface="+mj-lt"/>
                      </a:endParaRPr>
                    </a:p>
                  </a:txBody>
                  <a:tcPr/>
                </a:tc>
                <a:tc>
                  <a:txBody>
                    <a:bodyPr/>
                    <a:lstStyle/>
                    <a:p>
                      <a:pPr algn="ctr"/>
                      <a:r>
                        <a:rPr lang="en-US" sz="2200" b="0" dirty="0" smtClean="0">
                          <a:solidFill>
                            <a:schemeClr val="tx1"/>
                          </a:solidFill>
                          <a:latin typeface="Times New Roman" panose="02020603050405020304" pitchFamily="18" charset="0"/>
                          <a:cs typeface="Times New Roman" panose="02020603050405020304" pitchFamily="18" charset="0"/>
                        </a:rPr>
                        <a:t>1</a:t>
                      </a:r>
                      <a:endParaRPr lang="vi-VN" sz="22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2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1</a:t>
                      </a:r>
                      <a:r>
                        <a:rPr lang="vi-VN" sz="22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6,25</a:t>
                      </a:r>
                      <a:r>
                        <a:rPr lang="en-US" sz="22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0 </a:t>
                      </a:r>
                      <a:r>
                        <a:rPr lang="vi-VN" sz="2200" b="0" i="0" u="none" strike="noStrike" kern="1200" baseline="0" dirty="0" smtClean="0">
                          <a:solidFill>
                            <a:schemeClr val="tx1"/>
                          </a:solidFill>
                          <a:latin typeface="+mj-lt"/>
                          <a:ea typeface="+mn-ea"/>
                          <a:cs typeface="+mn-cs"/>
                        </a:rPr>
                        <a:t>$</a:t>
                      </a:r>
                      <a:endParaRPr lang="vi-VN" sz="2200" b="0" dirty="0">
                        <a:solidFill>
                          <a:schemeClr val="tx1"/>
                        </a:solidFill>
                        <a:latin typeface="+mj-lt"/>
                      </a:endParaRPr>
                    </a:p>
                  </a:txBody>
                  <a:tcPr/>
                </a:tc>
                <a:extLst>
                  <a:ext uri="{0D108BD9-81ED-4DB2-BD59-A6C34878D82A}">
                    <a16:rowId xmlns:a16="http://schemas.microsoft.com/office/drawing/2014/main" val="10002"/>
                  </a:ext>
                </a:extLst>
              </a:tr>
              <a:tr h="337820">
                <a:tc>
                  <a:txBody>
                    <a:bodyPr/>
                    <a:lstStyle/>
                    <a:p>
                      <a:pPr algn="ctr"/>
                      <a:r>
                        <a:rPr lang="en-US" sz="2200" b="0" dirty="0" smtClean="0">
                          <a:solidFill>
                            <a:schemeClr val="tx1"/>
                          </a:solidFill>
                          <a:latin typeface="Times New Roman" panose="02020603050405020304" pitchFamily="18" charset="0"/>
                          <a:cs typeface="Times New Roman" panose="02020603050405020304" pitchFamily="18" charset="0"/>
                        </a:rPr>
                        <a:t>3</a:t>
                      </a:r>
                      <a:endParaRPr lang="vi-VN" sz="22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vi-VN" sz="2200" b="0" i="0" u="none" strike="noStrike" kern="1200" baseline="0" dirty="0" smtClean="0">
                          <a:solidFill>
                            <a:schemeClr val="tx1"/>
                          </a:solidFill>
                          <a:latin typeface="+mj-lt"/>
                          <a:ea typeface="+mn-ea"/>
                          <a:cs typeface="+mn-cs"/>
                        </a:rPr>
                        <a:t>HASP Time Key</a:t>
                      </a:r>
                      <a:endParaRPr lang="vi-VN" sz="2200" b="0" dirty="0">
                        <a:solidFill>
                          <a:schemeClr val="tx1"/>
                        </a:solidFill>
                        <a:latin typeface="+mj-lt"/>
                      </a:endParaRPr>
                    </a:p>
                  </a:txBody>
                  <a:tcPr/>
                </a:tc>
                <a:tc>
                  <a:txBody>
                    <a:bodyPr/>
                    <a:lstStyle/>
                    <a:p>
                      <a:pPr algn="ctr"/>
                      <a:r>
                        <a:rPr lang="en-US" sz="2200" b="0" smtClean="0">
                          <a:solidFill>
                            <a:schemeClr val="tx1"/>
                          </a:solidFill>
                          <a:latin typeface="Times New Roman" panose="02020603050405020304" pitchFamily="18" charset="0"/>
                          <a:cs typeface="Times New Roman" panose="02020603050405020304" pitchFamily="18" charset="0"/>
                        </a:rPr>
                        <a:t>1</a:t>
                      </a:r>
                      <a:endParaRPr lang="vi-VN" sz="22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vi-VN" sz="2200" b="0" i="0" u="none" strike="noStrike" kern="1200" baseline="0" dirty="0" smtClean="0">
                          <a:solidFill>
                            <a:schemeClr val="dk1"/>
                          </a:solidFill>
                          <a:latin typeface="+mj-lt"/>
                          <a:ea typeface="+mn-ea"/>
                          <a:cs typeface="+mn-cs"/>
                        </a:rPr>
                        <a:t>85</a:t>
                      </a:r>
                      <a:r>
                        <a:rPr lang="en-US" sz="2200" b="0" i="0" u="none" strike="noStrike" kern="1200" baseline="0" dirty="0" smtClean="0">
                          <a:solidFill>
                            <a:schemeClr val="dk1"/>
                          </a:solidFill>
                          <a:latin typeface="+mj-lt"/>
                          <a:ea typeface="+mn-ea"/>
                          <a:cs typeface="+mn-cs"/>
                        </a:rPr>
                        <a:t> </a:t>
                      </a:r>
                      <a:r>
                        <a:rPr lang="vi-VN" sz="2200" b="0" i="0" u="none" strike="noStrike" kern="1200" baseline="0" dirty="0" smtClean="0">
                          <a:solidFill>
                            <a:schemeClr val="tx1"/>
                          </a:solidFill>
                          <a:latin typeface="+mj-lt"/>
                          <a:ea typeface="+mn-ea"/>
                          <a:cs typeface="+mn-cs"/>
                        </a:rPr>
                        <a:t>$</a:t>
                      </a:r>
                      <a:endParaRPr lang="vi-VN" sz="2200" b="0" dirty="0">
                        <a:solidFill>
                          <a:schemeClr val="tx1"/>
                        </a:solidFill>
                        <a:latin typeface="+mj-lt"/>
                      </a:endParaRPr>
                    </a:p>
                  </a:txBody>
                  <a:tcPr/>
                </a:tc>
                <a:extLst>
                  <a:ext uri="{0D108BD9-81ED-4DB2-BD59-A6C34878D82A}">
                    <a16:rowId xmlns:a16="http://schemas.microsoft.com/office/drawing/2014/main" val="10003"/>
                  </a:ext>
                </a:extLst>
              </a:tr>
              <a:tr h="337820">
                <a:tc>
                  <a:txBody>
                    <a:bodyPr/>
                    <a:lstStyle/>
                    <a:p>
                      <a:pPr algn="ctr"/>
                      <a:r>
                        <a:rPr lang="en-US" sz="2200" b="0" dirty="0" smtClean="0">
                          <a:solidFill>
                            <a:schemeClr val="tx1"/>
                          </a:solidFill>
                          <a:latin typeface="Times New Roman" panose="02020603050405020304" pitchFamily="18" charset="0"/>
                          <a:cs typeface="Times New Roman" panose="02020603050405020304" pitchFamily="18" charset="0"/>
                        </a:rPr>
                        <a:t>4</a:t>
                      </a:r>
                      <a:endParaRPr lang="vi-VN" sz="2200" b="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200" b="0" dirty="0" err="1" smtClean="0">
                          <a:solidFill>
                            <a:schemeClr val="tx1"/>
                          </a:solidFill>
                          <a:latin typeface="Times New Roman" panose="02020603050405020304" pitchFamily="18" charset="0"/>
                          <a:cs typeface="Times New Roman" panose="02020603050405020304" pitchFamily="18" charset="0"/>
                        </a:rPr>
                        <a:t>Phí</a:t>
                      </a:r>
                      <a:r>
                        <a:rPr lang="en-US" sz="2200" b="0" baseline="0" dirty="0" smtClean="0">
                          <a:solidFill>
                            <a:schemeClr val="tx1"/>
                          </a:solidFill>
                          <a:latin typeface="Times New Roman" panose="02020603050405020304" pitchFamily="18" charset="0"/>
                          <a:cs typeface="Times New Roman" panose="02020603050405020304" pitchFamily="18" charset="0"/>
                        </a:rPr>
                        <a:t> </a:t>
                      </a:r>
                      <a:r>
                        <a:rPr lang="en-US" sz="2200" b="0" baseline="0" dirty="0" err="1" smtClean="0">
                          <a:solidFill>
                            <a:schemeClr val="tx1"/>
                          </a:solidFill>
                          <a:latin typeface="Times New Roman" panose="02020603050405020304" pitchFamily="18" charset="0"/>
                          <a:cs typeface="Times New Roman" panose="02020603050405020304" pitchFamily="18" charset="0"/>
                        </a:rPr>
                        <a:t>v</a:t>
                      </a:r>
                      <a:r>
                        <a:rPr lang="en-US" sz="2200" b="0" dirty="0" err="1" smtClean="0">
                          <a:solidFill>
                            <a:schemeClr val="tx1"/>
                          </a:solidFill>
                          <a:latin typeface="Times New Roman" panose="02020603050405020304" pitchFamily="18" charset="0"/>
                          <a:cs typeface="Times New Roman" panose="02020603050405020304" pitchFamily="18" charset="0"/>
                        </a:rPr>
                        <a:t>ận</a:t>
                      </a:r>
                      <a:r>
                        <a:rPr lang="en-US" sz="2200" b="0" baseline="0" dirty="0" smtClean="0">
                          <a:solidFill>
                            <a:schemeClr val="tx1"/>
                          </a:solidFill>
                          <a:latin typeface="Times New Roman" panose="02020603050405020304" pitchFamily="18" charset="0"/>
                          <a:cs typeface="Times New Roman" panose="02020603050405020304" pitchFamily="18" charset="0"/>
                        </a:rPr>
                        <a:t> </a:t>
                      </a:r>
                      <a:r>
                        <a:rPr lang="en-US" sz="2200" b="0" baseline="0" dirty="0" err="1" smtClean="0">
                          <a:solidFill>
                            <a:schemeClr val="tx1"/>
                          </a:solidFill>
                          <a:latin typeface="Times New Roman" panose="02020603050405020304" pitchFamily="18" charset="0"/>
                          <a:cs typeface="Times New Roman" panose="02020603050405020304" pitchFamily="18" charset="0"/>
                        </a:rPr>
                        <a:t>chuyển</a:t>
                      </a:r>
                      <a:endParaRPr lang="vi-VN" sz="22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200" b="0" dirty="0" smtClean="0">
                          <a:solidFill>
                            <a:schemeClr val="tx1"/>
                          </a:solidFill>
                          <a:latin typeface="Times New Roman" panose="02020603050405020304" pitchFamily="18" charset="0"/>
                          <a:cs typeface="Times New Roman" panose="02020603050405020304" pitchFamily="18" charset="0"/>
                        </a:rPr>
                        <a:t>1</a:t>
                      </a:r>
                      <a:endParaRPr lang="vi-VN" sz="2200" b="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vi-VN" sz="2200" b="0" i="0" u="none" strike="noStrike" kern="1200" baseline="0" dirty="0" smtClean="0">
                          <a:solidFill>
                            <a:schemeClr val="dk1"/>
                          </a:solidFill>
                          <a:latin typeface="+mj-lt"/>
                          <a:ea typeface="+mn-ea"/>
                          <a:cs typeface="+mn-cs"/>
                        </a:rPr>
                        <a:t>70</a:t>
                      </a:r>
                      <a:r>
                        <a:rPr lang="en-US" sz="2200" b="0" i="0" u="none" strike="noStrike" kern="1200" baseline="0" dirty="0" smtClean="0">
                          <a:solidFill>
                            <a:schemeClr val="dk1"/>
                          </a:solidFill>
                          <a:latin typeface="+mj-lt"/>
                          <a:ea typeface="+mn-ea"/>
                          <a:cs typeface="+mn-cs"/>
                        </a:rPr>
                        <a:t> </a:t>
                      </a:r>
                      <a:r>
                        <a:rPr lang="vi-VN" sz="2200" b="0" i="0" u="none" strike="noStrike" kern="1200" baseline="0" dirty="0" smtClean="0">
                          <a:solidFill>
                            <a:schemeClr val="dk1"/>
                          </a:solidFill>
                          <a:latin typeface="+mj-lt"/>
                          <a:ea typeface="+mn-ea"/>
                          <a:cs typeface="+mn-cs"/>
                        </a:rPr>
                        <a:t>$</a:t>
                      </a:r>
                      <a:endParaRPr lang="vi-VN" sz="2200" b="0" dirty="0">
                        <a:solidFill>
                          <a:schemeClr val="tx1"/>
                        </a:solidFill>
                        <a:latin typeface="+mj-lt"/>
                      </a:endParaRPr>
                    </a:p>
                  </a:txBody>
                  <a:tcPr/>
                </a:tc>
                <a:extLst>
                  <a:ext uri="{0D108BD9-81ED-4DB2-BD59-A6C34878D82A}">
                    <a16:rowId xmlns:a16="http://schemas.microsoft.com/office/drawing/2014/main" val="10004"/>
                  </a:ext>
                </a:extLst>
              </a:tr>
              <a:tr h="337820">
                <a:tc>
                  <a:txBody>
                    <a:bodyPr/>
                    <a:lstStyle/>
                    <a:p>
                      <a:pPr algn="ctr"/>
                      <a:endParaRPr lang="vi-VN"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sz="2200" b="1" dirty="0" err="1" smtClean="0">
                          <a:solidFill>
                            <a:schemeClr val="tx1"/>
                          </a:solidFill>
                          <a:latin typeface="Times New Roman" panose="02020603050405020304" pitchFamily="18" charset="0"/>
                          <a:cs typeface="Times New Roman" panose="02020603050405020304" pitchFamily="18" charset="0"/>
                        </a:rPr>
                        <a:t>Tổng</a:t>
                      </a:r>
                      <a:endParaRPr lang="vi-VN"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endParaRPr lang="vi-VN" sz="2200" b="1"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vi-VN" sz="2200" b="1" i="0" u="none" strike="noStrike" kern="1200" baseline="0" dirty="0" smtClean="0">
                          <a:solidFill>
                            <a:schemeClr val="dk1"/>
                          </a:solidFill>
                          <a:latin typeface="+mj-lt"/>
                          <a:ea typeface="+mn-ea"/>
                          <a:cs typeface="+mn-cs"/>
                        </a:rPr>
                        <a:t>20,405</a:t>
                      </a:r>
                      <a:r>
                        <a:rPr lang="en-US" sz="2200" b="1" i="0" u="none" strike="noStrike" kern="1200" baseline="0" dirty="0" smtClean="0">
                          <a:solidFill>
                            <a:schemeClr val="dk1"/>
                          </a:solidFill>
                          <a:latin typeface="+mj-lt"/>
                          <a:ea typeface="+mn-ea"/>
                          <a:cs typeface="+mn-cs"/>
                        </a:rPr>
                        <a:t> </a:t>
                      </a:r>
                      <a:r>
                        <a:rPr lang="vi-VN" sz="2200" b="1" i="0" u="none" strike="noStrike" kern="1200" baseline="0" dirty="0" smtClean="0">
                          <a:solidFill>
                            <a:schemeClr val="dk1"/>
                          </a:solidFill>
                          <a:latin typeface="+mj-lt"/>
                          <a:ea typeface="+mn-ea"/>
                          <a:cs typeface="+mn-cs"/>
                        </a:rPr>
                        <a:t>$</a:t>
                      </a:r>
                      <a:endParaRPr lang="vi-VN" sz="2200" b="1" dirty="0">
                        <a:solidFill>
                          <a:schemeClr val="tx1"/>
                        </a:solidFill>
                        <a:latin typeface="+mj-lt"/>
                      </a:endParaRPr>
                    </a:p>
                  </a:txBody>
                  <a:tcPr/>
                </a:tc>
                <a:extLst>
                  <a:ext uri="{0D108BD9-81ED-4DB2-BD59-A6C34878D82A}">
                    <a16:rowId xmlns:a16="http://schemas.microsoft.com/office/drawing/2014/main" val="10005"/>
                  </a:ext>
                </a:extLst>
              </a:tr>
            </a:tbl>
          </a:graphicData>
        </a:graphic>
      </p:graphicFrame>
      <p:sp>
        <p:nvSpPr>
          <p:cNvPr id="6" name="Rectangle 5"/>
          <p:cNvSpPr/>
          <p:nvPr/>
        </p:nvSpPr>
        <p:spPr>
          <a:xfrm>
            <a:off x="152400" y="3919478"/>
            <a:ext cx="8763000" cy="2862322"/>
          </a:xfrm>
          <a:prstGeom prst="rect">
            <a:avLst/>
          </a:prstGeom>
        </p:spPr>
        <p:txBody>
          <a:bodyPr wrap="square">
            <a:spAutoFit/>
          </a:bodyPr>
          <a:lstStyle/>
          <a:p>
            <a:pPr marL="457200" indent="-457200" algn="just">
              <a:buFontTx/>
              <a:buAutoNum type="arabicPeriod"/>
            </a:pPr>
            <a:r>
              <a:rPr lang="vi-VN" sz="2000" b="1" dirty="0" smtClean="0">
                <a:solidFill>
                  <a:prstClr val="black"/>
                </a:solidFill>
                <a:latin typeface="Times New Roman" panose="02020603050405020304" pitchFamily="18" charset="0"/>
                <a:cs typeface="Times New Roman" panose="02020603050405020304" pitchFamily="18" charset="0"/>
              </a:rPr>
              <a:t>VBSDN</a:t>
            </a:r>
            <a:r>
              <a:rPr lang="en-US" sz="2000" b="1" dirty="0" smtClean="0">
                <a:solidFill>
                  <a:prstClr val="black"/>
                </a:solidFill>
                <a:latin typeface="Times New Roman" panose="02020603050405020304" pitchFamily="18" charset="0"/>
                <a:cs typeface="Times New Roman" panose="02020603050405020304" pitchFamily="18" charset="0"/>
              </a:rPr>
              <a:t> </a:t>
            </a:r>
            <a:r>
              <a:rPr lang="en-US" sz="2000" b="1" dirty="0">
                <a:solidFill>
                  <a:prstClr val="black"/>
                </a:solidFill>
                <a:latin typeface="Times New Roman" panose="02020603050405020304" pitchFamily="18" charset="0"/>
                <a:cs typeface="Times New Roman" panose="02020603050405020304" pitchFamily="18" charset="0"/>
              </a:rPr>
              <a:t>Single </a:t>
            </a:r>
            <a:r>
              <a:rPr lang="en-US" sz="2000" b="1" dirty="0" smtClean="0">
                <a:solidFill>
                  <a:prstClr val="black"/>
                </a:solidFill>
                <a:latin typeface="Times New Roman" panose="02020603050405020304" pitchFamily="18" charset="0"/>
                <a:cs typeface="Times New Roman" panose="02020603050405020304" pitchFamily="18" charset="0"/>
              </a:rPr>
              <a:t>License </a:t>
            </a:r>
            <a:r>
              <a:rPr lang="en-US" sz="2000" dirty="0">
                <a:solidFill>
                  <a:prstClr val="black"/>
                </a:solidFill>
                <a:latin typeface="Times New Roman" panose="02020603050405020304" pitchFamily="18" charset="0"/>
                <a:cs typeface="Times New Roman" panose="02020603050405020304" pitchFamily="18" charset="0"/>
              </a:rPr>
              <a:t>–</a:t>
            </a:r>
            <a:r>
              <a:rPr lang="en-US" sz="2000" dirty="0" smtClean="0">
                <a:solidFill>
                  <a:prstClr val="black"/>
                </a:solidFill>
                <a:latin typeface="Times New Roman" panose="02020603050405020304" pitchFamily="18" charset="0"/>
                <a:cs typeface="Times New Roman" panose="02020603050405020304" pitchFamily="18" charset="0"/>
              </a:rPr>
              <a:t> </a:t>
            </a:r>
            <a:r>
              <a:rPr lang="vi-VN" sz="2000" dirty="0">
                <a:solidFill>
                  <a:prstClr val="black"/>
                </a:solidFill>
                <a:latin typeface="Times New Roman" panose="02020603050405020304" pitchFamily="18" charset="0"/>
                <a:cs typeface="Times New Roman" panose="02020603050405020304" pitchFamily="18" charset="0"/>
              </a:rPr>
              <a:t>Virtual Battlespace Developer </a:t>
            </a:r>
            <a:r>
              <a:rPr lang="vi-VN" sz="2000" dirty="0" smtClean="0">
                <a:solidFill>
                  <a:prstClr val="black"/>
                </a:solidFill>
                <a:latin typeface="Times New Roman" panose="02020603050405020304" pitchFamily="18" charset="0"/>
                <a:cs typeface="Times New Roman" panose="02020603050405020304" pitchFamily="18" charset="0"/>
              </a:rPr>
              <a:t>Network</a:t>
            </a:r>
            <a:r>
              <a:rPr lang="en-US" sz="2000" dirty="0">
                <a:solidFill>
                  <a:prstClr val="black"/>
                </a:solidFill>
                <a:latin typeface="Times New Roman" panose="02020603050405020304" pitchFamily="18" charset="0"/>
                <a:cs typeface="Times New Roman" panose="02020603050405020304" pitchFamily="18" charset="0"/>
              </a:rPr>
              <a:t> </a:t>
            </a:r>
            <a:r>
              <a:rPr lang="en-US" sz="2000" dirty="0" smtClean="0">
                <a:solidFill>
                  <a:prstClr val="black"/>
                </a:solidFill>
                <a:latin typeface="Times New Roman" panose="02020603050405020304" pitchFamily="18" charset="0"/>
                <a:cs typeface="Times New Roman" panose="02020603050405020304" pitchFamily="18" charset="0"/>
              </a:rPr>
              <a:t>Single License </a:t>
            </a:r>
            <a:r>
              <a:rPr lang="en-US" sz="2000" dirty="0" err="1" smtClean="0">
                <a:solidFill>
                  <a:prstClr val="black"/>
                </a:solidFill>
                <a:latin typeface="Times New Roman" panose="02020603050405020304" pitchFamily="18" charset="0"/>
                <a:cs typeface="Times New Roman" panose="02020603050405020304" pitchFamily="18" charset="0"/>
              </a:rPr>
              <a:t>cung</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cấp</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nền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tảng</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cơ</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bản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và</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công</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cụ</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mô</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phỏng</a:t>
            </a:r>
            <a:r>
              <a:rPr lang="en-US" sz="2000" dirty="0">
                <a:solidFill>
                  <a:prstClr val="black"/>
                </a:solidFill>
                <a:latin typeface="Times New Roman" panose="02020603050405020304" pitchFamily="18" charset="0"/>
                <a:cs typeface="Times New Roman" panose="02020603050405020304" pitchFamily="18" charset="0"/>
              </a:rPr>
              <a:t> (simulation engine</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cho</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hệ</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thống</a:t>
            </a:r>
            <a:endParaRPr lang="en-US" sz="2000" dirty="0">
              <a:solidFill>
                <a:prstClr val="black"/>
              </a:solidFill>
              <a:latin typeface="Times New Roman" panose="02020603050405020304" pitchFamily="18" charset="0"/>
              <a:cs typeface="Times New Roman" panose="02020603050405020304" pitchFamily="18" charset="0"/>
            </a:endParaRPr>
          </a:p>
          <a:p>
            <a:pPr marL="457200" indent="-457200" algn="just">
              <a:buFontTx/>
              <a:buAutoNum type="arabicPeriod"/>
            </a:pPr>
            <a:r>
              <a:rPr lang="en-US" sz="2000" b="1" dirty="0" smtClean="0">
                <a:solidFill>
                  <a:prstClr val="black"/>
                </a:solidFill>
                <a:latin typeface="Times New Roman" panose="02020603050405020304" pitchFamily="18" charset="0"/>
                <a:cs typeface="Times New Roman" panose="02020603050405020304" pitchFamily="18" charset="0"/>
              </a:rPr>
              <a:t>VBSDN Fusion License </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a:solidFill>
                  <a:prstClr val="black"/>
                </a:solidFill>
                <a:latin typeface="Times New Roman" panose="02020603050405020304" pitchFamily="18" charset="0"/>
                <a:cs typeface="Times New Roman" panose="02020603050405020304" pitchFamily="18" charset="0"/>
              </a:rPr>
              <a:t>C</a:t>
            </a:r>
            <a:r>
              <a:rPr lang="en-US" sz="2000" dirty="0" err="1" smtClean="0">
                <a:solidFill>
                  <a:prstClr val="black"/>
                </a:solidFill>
                <a:latin typeface="Times New Roman" panose="02020603050405020304" pitchFamily="18" charset="0"/>
                <a:cs typeface="Times New Roman" panose="02020603050405020304" pitchFamily="18" charset="0"/>
              </a:rPr>
              <a:t>ung</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cấp</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các</a:t>
            </a:r>
            <a:r>
              <a:rPr lang="en-US" sz="2000" dirty="0" smtClean="0">
                <a:solidFill>
                  <a:prstClr val="black"/>
                </a:solidFill>
                <a:latin typeface="Times New Roman" panose="02020603050405020304" pitchFamily="18" charset="0"/>
                <a:cs typeface="Times New Roman" panose="02020603050405020304" pitchFamily="18" charset="0"/>
              </a:rPr>
              <a:t> API </a:t>
            </a:r>
            <a:r>
              <a:rPr lang="en-US" sz="2000" dirty="0" err="1" smtClean="0">
                <a:solidFill>
                  <a:prstClr val="black"/>
                </a:solidFill>
                <a:latin typeface="Times New Roman" panose="02020603050405020304" pitchFamily="18" charset="0"/>
                <a:cs typeface="Times New Roman" panose="02020603050405020304" pitchFamily="18" charset="0"/>
              </a:rPr>
              <a:t>cho</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phép</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người</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phát</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triển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tương</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tác</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với</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a:solidFill>
                  <a:prstClr val="black"/>
                </a:solidFill>
                <a:latin typeface="Times New Roman" panose="02020603050405020304" pitchFamily="18" charset="0"/>
                <a:cs typeface="Times New Roman" panose="02020603050405020304" pitchFamily="18" charset="0"/>
              </a:rPr>
              <a:t>simulation </a:t>
            </a:r>
            <a:r>
              <a:rPr lang="en-US" sz="2000" dirty="0" smtClean="0">
                <a:solidFill>
                  <a:prstClr val="black"/>
                </a:solidFill>
                <a:latin typeface="Times New Roman" panose="02020603050405020304" pitchFamily="18" charset="0"/>
                <a:cs typeface="Times New Roman" panose="02020603050405020304" pitchFamily="18" charset="0"/>
              </a:rPr>
              <a:t>engine </a:t>
            </a:r>
            <a:r>
              <a:rPr lang="en-US" sz="2000" dirty="0" err="1" smtClean="0">
                <a:solidFill>
                  <a:prstClr val="black"/>
                </a:solidFill>
                <a:latin typeface="Times New Roman" panose="02020603050405020304" pitchFamily="18" charset="0"/>
                <a:cs typeface="Times New Roman" panose="02020603050405020304" pitchFamily="18" charset="0"/>
              </a:rPr>
              <a:t>để</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phát</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triển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ứng</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dụng</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hoặc</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các</a:t>
            </a:r>
            <a:r>
              <a:rPr lang="en-US" sz="2000" dirty="0" smtClean="0">
                <a:solidFill>
                  <a:prstClr val="black"/>
                </a:solidFill>
                <a:latin typeface="Times New Roman" panose="02020603050405020304" pitchFamily="18" charset="0"/>
                <a:cs typeface="Times New Roman" panose="02020603050405020304" pitchFamily="18" charset="0"/>
              </a:rPr>
              <a:t> plug-in </a:t>
            </a:r>
            <a:r>
              <a:rPr lang="en-US" sz="2000" dirty="0" err="1" smtClean="0">
                <a:solidFill>
                  <a:prstClr val="black"/>
                </a:solidFill>
                <a:latin typeface="Times New Roman" panose="02020603050405020304" pitchFamily="18" charset="0"/>
                <a:cs typeface="Times New Roman" panose="02020603050405020304" pitchFamily="18" charset="0"/>
              </a:rPr>
              <a:t>mới</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Thông</a:t>
            </a:r>
            <a:r>
              <a:rPr lang="en-US" sz="2000" dirty="0" smtClean="0">
                <a:solidFill>
                  <a:prstClr val="black"/>
                </a:solidFill>
                <a:latin typeface="Times New Roman" panose="02020603050405020304" pitchFamily="18" charset="0"/>
                <a:cs typeface="Times New Roman" panose="02020603050405020304" pitchFamily="18" charset="0"/>
              </a:rPr>
              <a:t> qua </a:t>
            </a:r>
            <a:r>
              <a:rPr lang="en-US" sz="2000" dirty="0" err="1" smtClean="0">
                <a:solidFill>
                  <a:prstClr val="black"/>
                </a:solidFill>
                <a:latin typeface="Times New Roman" panose="02020603050405020304" pitchFamily="18" charset="0"/>
                <a:cs typeface="Times New Roman" panose="02020603050405020304" pitchFamily="18" charset="0"/>
              </a:rPr>
              <a:t>các</a:t>
            </a:r>
            <a:r>
              <a:rPr lang="en-US" sz="2000" dirty="0" smtClean="0">
                <a:solidFill>
                  <a:prstClr val="black"/>
                </a:solidFill>
                <a:latin typeface="Times New Roman" panose="02020603050405020304" pitchFamily="18" charset="0"/>
                <a:cs typeface="Times New Roman" panose="02020603050405020304" pitchFamily="18" charset="0"/>
              </a:rPr>
              <a:t> API </a:t>
            </a:r>
            <a:r>
              <a:rPr lang="en-US" sz="2000" dirty="0" err="1" smtClean="0">
                <a:solidFill>
                  <a:prstClr val="black"/>
                </a:solidFill>
                <a:latin typeface="Times New Roman" panose="02020603050405020304" pitchFamily="18" charset="0"/>
                <a:cs typeface="Times New Roman" panose="02020603050405020304" pitchFamily="18" charset="0"/>
              </a:rPr>
              <a:t>này</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người</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phát</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triển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có</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thể</a:t>
            </a:r>
            <a:r>
              <a:rPr lang="en-US" sz="2000" dirty="0" smtClean="0">
                <a:solidFill>
                  <a:prstClr val="black"/>
                </a:solidFill>
                <a:latin typeface="Times New Roman" panose="02020603050405020304" pitchFamily="18" charset="0"/>
                <a:cs typeface="Times New Roman" panose="02020603050405020304" pitchFamily="18" charset="0"/>
              </a:rPr>
              <a:t> can </a:t>
            </a:r>
            <a:r>
              <a:rPr lang="en-US" sz="2000" dirty="0" err="1" smtClean="0">
                <a:solidFill>
                  <a:prstClr val="black"/>
                </a:solidFill>
                <a:latin typeface="Times New Roman" panose="02020603050405020304" pitchFamily="18" charset="0"/>
                <a:cs typeface="Times New Roman" panose="02020603050405020304" pitchFamily="18" charset="0"/>
              </a:rPr>
              <a:t>thiệp</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trực</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tiếp</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vào</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mã</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nguồn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của</a:t>
            </a:r>
            <a:r>
              <a:rPr lang="en-US" sz="2000" dirty="0" smtClean="0">
                <a:solidFill>
                  <a:prstClr val="black"/>
                </a:solidFill>
                <a:latin typeface="Times New Roman" panose="02020603050405020304" pitchFamily="18" charset="0"/>
                <a:cs typeface="Times New Roman" panose="02020603050405020304" pitchFamily="18" charset="0"/>
              </a:rPr>
              <a:t> VBS </a:t>
            </a:r>
            <a:r>
              <a:rPr lang="en-US" sz="2000" dirty="0" err="1" smtClean="0">
                <a:solidFill>
                  <a:prstClr val="black"/>
                </a:solidFill>
                <a:latin typeface="Times New Roman" panose="02020603050405020304" pitchFamily="18" charset="0"/>
                <a:cs typeface="Times New Roman" panose="02020603050405020304" pitchFamily="18" charset="0"/>
              </a:rPr>
              <a:t>để</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hiệu</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chỉnh</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hoặc</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phát</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triển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thêm</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các</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thuật</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toán</a:t>
            </a:r>
            <a:r>
              <a:rPr lang="en-US" sz="2000" dirty="0" smtClean="0">
                <a:solidFill>
                  <a:prstClr val="black"/>
                </a:solidFill>
                <a:latin typeface="Times New Roman" panose="02020603050405020304" pitchFamily="18" charset="0"/>
                <a:cs typeface="Times New Roman" panose="02020603050405020304" pitchFamily="18" charset="0"/>
              </a:rPr>
              <a:t> hay </a:t>
            </a:r>
            <a:r>
              <a:rPr lang="en-US" sz="2000" dirty="0" err="1" smtClean="0">
                <a:solidFill>
                  <a:prstClr val="black"/>
                </a:solidFill>
                <a:latin typeface="Times New Roman" panose="02020603050405020304" pitchFamily="18" charset="0"/>
                <a:cs typeface="Times New Roman" panose="02020603050405020304" pitchFamily="18" charset="0"/>
              </a:rPr>
              <a:t>chức</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năng</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mới</a:t>
            </a:r>
            <a:endParaRPr lang="en-US" sz="2000" dirty="0">
              <a:solidFill>
                <a:prstClr val="black"/>
              </a:solidFill>
              <a:latin typeface="Times New Roman" panose="02020603050405020304" pitchFamily="18" charset="0"/>
              <a:cs typeface="Times New Roman" panose="02020603050405020304" pitchFamily="18" charset="0"/>
            </a:endParaRPr>
          </a:p>
          <a:p>
            <a:pPr marL="457200" indent="-457200" algn="just">
              <a:buFontTx/>
              <a:buAutoNum type="arabicPeriod"/>
            </a:pPr>
            <a:r>
              <a:rPr lang="en-US" sz="2000" b="1" dirty="0">
                <a:solidFill>
                  <a:prstClr val="black"/>
                </a:solidFill>
                <a:latin typeface="Times New Roman" panose="02020603050405020304" pitchFamily="18" charset="0"/>
                <a:cs typeface="Times New Roman" panose="02020603050405020304" pitchFamily="18" charset="0"/>
              </a:rPr>
              <a:t>HASP Time </a:t>
            </a:r>
            <a:r>
              <a:rPr lang="en-US" sz="2000" b="1" dirty="0" smtClean="0">
                <a:solidFill>
                  <a:prstClr val="black"/>
                </a:solidFill>
                <a:latin typeface="Times New Roman" panose="02020603050405020304" pitchFamily="18" charset="0"/>
                <a:cs typeface="Times New Roman" panose="02020603050405020304" pitchFamily="18" charset="0"/>
              </a:rPr>
              <a:t>Key </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Khóa</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cứng</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cho</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phép</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kích</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hoạt</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và</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bảo</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mật</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bản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quyền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phần</a:t>
            </a:r>
            <a:r>
              <a:rPr lang="en-US" sz="2000" dirty="0" smtClean="0">
                <a:solidFill>
                  <a:prstClr val="black"/>
                </a:solidFill>
                <a:latin typeface="Times New Roman" panose="02020603050405020304" pitchFamily="18" charset="0"/>
                <a:cs typeface="Times New Roman" panose="02020603050405020304" pitchFamily="18" charset="0"/>
              </a:rPr>
              <a:t> </a:t>
            </a:r>
            <a:r>
              <a:rPr lang="en-US" sz="2000" dirty="0" err="1" smtClean="0">
                <a:solidFill>
                  <a:prstClr val="black"/>
                </a:solidFill>
                <a:latin typeface="Times New Roman" panose="02020603050405020304" pitchFamily="18" charset="0"/>
                <a:cs typeface="Times New Roman" panose="02020603050405020304" pitchFamily="18" charset="0"/>
              </a:rPr>
              <a:t>mềm</a:t>
            </a:r>
            <a:endParaRPr lang="en-US" sz="20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8993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990601"/>
            <a:ext cx="7543800" cy="685800"/>
          </a:xfrm>
          <a:ln>
            <a:noFill/>
          </a:ln>
        </p:spPr>
        <p:style>
          <a:lnRef idx="2">
            <a:schemeClr val="dk1"/>
          </a:lnRef>
          <a:fillRef idx="1">
            <a:schemeClr val="lt1"/>
          </a:fillRef>
          <a:effectRef idx="0">
            <a:schemeClr val="dk1"/>
          </a:effectRef>
          <a:fontRef idx="minor">
            <a:schemeClr val="dk1"/>
          </a:fontRef>
        </p:style>
        <p:txBody>
          <a:bodyPr>
            <a:normAutofit/>
          </a:bodyPr>
          <a:lstStyle/>
          <a:p>
            <a:pPr marL="457200" indent="-457200" algn="just">
              <a:lnSpc>
                <a:spcPct val="120000"/>
              </a:lnSpc>
              <a:spcBef>
                <a:spcPts val="600"/>
              </a:spcBef>
              <a:buClr>
                <a:schemeClr val="bg2">
                  <a:lumMod val="50000"/>
                </a:schemeClr>
              </a:buClr>
              <a:buFont typeface="Wingdings" panose="05000000000000000000" pitchFamily="2" charset="2"/>
              <a:buChar char="v"/>
            </a:pPr>
            <a:r>
              <a:rPr lang="en-US" sz="2800" b="1" dirty="0" err="1">
                <a:solidFill>
                  <a:schemeClr val="tx1"/>
                </a:solidFill>
                <a:latin typeface="Times New Roman" panose="02020603050405020304" pitchFamily="18" charset="0"/>
                <a:cs typeface="Times New Roman" panose="02020603050405020304" pitchFamily="18" charset="0"/>
              </a:rPr>
              <a:t>K</a:t>
            </a:r>
            <a:r>
              <a:rPr lang="en-US" sz="2800" b="1" dirty="0" err="1" smtClean="0">
                <a:solidFill>
                  <a:schemeClr val="tx1"/>
                </a:solidFill>
                <a:latin typeface="Times New Roman" panose="02020603050405020304" pitchFamily="18" charset="0"/>
                <a:cs typeface="Times New Roman" panose="02020603050405020304" pitchFamily="18" charset="0"/>
              </a:rPr>
              <a:t>ịch</a:t>
            </a:r>
            <a:r>
              <a:rPr lang="en-US" sz="2800" b="1" dirty="0" smtClean="0">
                <a:solidFill>
                  <a:schemeClr val="tx1"/>
                </a:solidFill>
                <a:latin typeface="Times New Roman" panose="02020603050405020304" pitchFamily="18" charset="0"/>
                <a:cs typeface="Times New Roman" panose="02020603050405020304" pitchFamily="18" charset="0"/>
              </a:rPr>
              <a:t> </a:t>
            </a:r>
            <a:r>
              <a:rPr lang="en-US" sz="2800" b="1" dirty="0" err="1" smtClean="0">
                <a:solidFill>
                  <a:schemeClr val="tx1"/>
                </a:solidFill>
                <a:latin typeface="Times New Roman" panose="02020603050405020304" pitchFamily="18" charset="0"/>
                <a:cs typeface="Times New Roman" panose="02020603050405020304" pitchFamily="18" charset="0"/>
              </a:rPr>
              <a:t>bản</a:t>
            </a:r>
            <a:r>
              <a:rPr lang="en-US" sz="2800" b="1" dirty="0" smtClean="0">
                <a:solidFill>
                  <a:schemeClr val="tx1"/>
                </a:solidFill>
                <a:latin typeface="Times New Roman" panose="02020603050405020304" pitchFamily="18" charset="0"/>
                <a:cs typeface="Times New Roman" panose="02020603050405020304" pitchFamily="18" charset="0"/>
              </a:rPr>
              <a:t> 1: </a:t>
            </a:r>
            <a:r>
              <a:rPr lang="en-US" sz="2600" dirty="0" err="1" smtClean="0">
                <a:solidFill>
                  <a:schemeClr val="tx1"/>
                </a:solidFill>
                <a:latin typeface="Times New Roman" panose="02020603050405020304" pitchFamily="18" charset="0"/>
                <a:cs typeface="Times New Roman" panose="02020603050405020304" pitchFamily="18" charset="0"/>
              </a:rPr>
              <a:t>Tác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chiến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binh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chủng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hợp</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thành</a:t>
            </a:r>
            <a:r>
              <a:rPr lang="en-US" sz="2800" b="1" dirty="0" smtClean="0">
                <a:solidFill>
                  <a:schemeClr val="tx1"/>
                </a:solidFill>
                <a:latin typeface="Times New Roman" panose="02020603050405020304" pitchFamily="18" charset="0"/>
                <a:cs typeface="Times New Roman" panose="02020603050405020304" pitchFamily="18" charset="0"/>
              </a:rPr>
              <a:t>    </a:t>
            </a:r>
          </a:p>
        </p:txBody>
      </p:sp>
      <p:sp>
        <p:nvSpPr>
          <p:cNvPr id="2" name="Title 1"/>
          <p:cNvSpPr>
            <a:spLocks noGrp="1"/>
          </p:cNvSpPr>
          <p:nvPr>
            <p:ph type="title"/>
          </p:nvPr>
        </p:nvSpPr>
        <p:spPr>
          <a:xfrm>
            <a:off x="152401" y="351354"/>
            <a:ext cx="5496058"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60" y="1676401"/>
            <a:ext cx="8534400" cy="4191000"/>
          </a:xfrm>
          <a:prstGeom prst="rect">
            <a:avLst/>
          </a:prstGeom>
        </p:spPr>
      </p:pic>
      <p:sp>
        <p:nvSpPr>
          <p:cNvPr id="6" name="Rectangle 5"/>
          <p:cNvSpPr/>
          <p:nvPr/>
        </p:nvSpPr>
        <p:spPr>
          <a:xfrm>
            <a:off x="1974273" y="6019800"/>
            <a:ext cx="4455066" cy="463204"/>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a:solidFill>
                  <a:prstClr val="black"/>
                </a:solidFill>
                <a:latin typeface="Times New Roman" panose="02020603050405020304" pitchFamily="18" charset="0"/>
                <a:cs typeface="Times New Roman" panose="02020603050405020304" pitchFamily="18" charset="0"/>
              </a:rPr>
              <a:t>Màn</a:t>
            </a:r>
            <a:r>
              <a:rPr lang="en-US" sz="2200" dirty="0">
                <a:solidFill>
                  <a:prstClr val="black"/>
                </a:solidFill>
                <a:latin typeface="Times New Roman" panose="02020603050405020304" pitchFamily="18" charset="0"/>
                <a:cs typeface="Times New Roman" panose="02020603050405020304" pitchFamily="18" charset="0"/>
              </a:rPr>
              <a:t> </a:t>
            </a:r>
            <a:r>
              <a:rPr lang="en-US" sz="2200" dirty="0" err="1">
                <a:solidFill>
                  <a:prstClr val="black"/>
                </a:solidFill>
                <a:latin typeface="Times New Roman" panose="02020603050405020304" pitchFamily="18" charset="0"/>
                <a:cs typeface="Times New Roman" panose="02020603050405020304" pitchFamily="18" charset="0"/>
              </a:rPr>
              <a:t>hình</a:t>
            </a:r>
            <a:r>
              <a:rPr lang="en-US" sz="2200" dirty="0">
                <a:solidFill>
                  <a:prstClr val="black"/>
                </a:solidFill>
                <a:latin typeface="Times New Roman" panose="02020603050405020304" pitchFamily="18" charset="0"/>
                <a:cs typeface="Times New Roman" panose="02020603050405020304" pitchFamily="18" charset="0"/>
              </a:rPr>
              <a:t> C2 (Command and control)</a:t>
            </a:r>
          </a:p>
        </p:txBody>
      </p:sp>
    </p:spTree>
    <p:extLst>
      <p:ext uri="{BB962C8B-B14F-4D97-AF65-F5344CB8AC3E}">
        <p14:creationId xmlns:p14="http://schemas.microsoft.com/office/powerpoint/2010/main" val="2580614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1516662"/>
            <a:ext cx="7969197" cy="4788619"/>
          </a:xfrm>
        </p:spPr>
      </p:pic>
      <p:sp>
        <p:nvSpPr>
          <p:cNvPr id="5" name="Rectangle 4"/>
          <p:cNvSpPr/>
          <p:nvPr/>
        </p:nvSpPr>
        <p:spPr>
          <a:xfrm>
            <a:off x="3352800" y="6308501"/>
            <a:ext cx="1704313" cy="498598"/>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smtClean="0">
                <a:solidFill>
                  <a:prstClr val="black"/>
                </a:solidFill>
                <a:latin typeface="Times New Roman" panose="02020603050405020304" pitchFamily="18" charset="0"/>
                <a:cs typeface="Times New Roman" panose="02020603050405020304" pitchFamily="18" charset="0"/>
              </a:rPr>
              <a:t>Giao</a:t>
            </a:r>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err="1" smtClean="0">
                <a:solidFill>
                  <a:prstClr val="black"/>
                </a:solidFill>
                <a:latin typeface="Times New Roman" panose="02020603050405020304" pitchFamily="18" charset="0"/>
                <a:cs typeface="Times New Roman" panose="02020603050405020304" pitchFamily="18" charset="0"/>
              </a:rPr>
              <a:t>diện</a:t>
            </a:r>
            <a:r>
              <a:rPr lang="en-US" sz="2200" dirty="0" smtClean="0">
                <a:solidFill>
                  <a:prstClr val="black"/>
                </a:solidFill>
                <a:latin typeface="Times New Roman" panose="02020603050405020304" pitchFamily="18" charset="0"/>
                <a:cs typeface="Times New Roman" panose="02020603050405020304" pitchFamily="18" charset="0"/>
              </a:rPr>
              <a:t> 3D</a:t>
            </a:r>
            <a:endParaRPr lang="en-US" sz="2200" dirty="0">
              <a:solidFill>
                <a:prstClr val="black"/>
              </a:solidFill>
              <a:latin typeface="Times New Roman" panose="02020603050405020304" pitchFamily="18" charset="0"/>
              <a:cs typeface="Times New Roman" panose="02020603050405020304" pitchFamily="18" charset="0"/>
            </a:endParaRPr>
          </a:p>
        </p:txBody>
      </p:sp>
      <p:sp>
        <p:nvSpPr>
          <p:cNvPr id="6" name="Title 11"/>
          <p:cNvSpPr txBox="1">
            <a:spLocks/>
          </p:cNvSpPr>
          <p:nvPr/>
        </p:nvSpPr>
        <p:spPr>
          <a:xfrm>
            <a:off x="124238" y="933260"/>
            <a:ext cx="2667000" cy="362140"/>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2200" b="1" smtClean="0">
                <a:solidFill>
                  <a:prstClr val="black"/>
                </a:solidFill>
                <a:latin typeface="Times New Roman" panose="02020603050405020304" pitchFamily="18" charset="0"/>
                <a:cs typeface="Times New Roman" panose="02020603050405020304" pitchFamily="18" charset="0"/>
              </a:rPr>
              <a:t>KỊCH BẢN 1 (tiếp)</a:t>
            </a:r>
            <a:endParaRPr lang="en-US" sz="2200" dirty="0">
              <a:solidFill>
                <a:prstClr val="black">
                  <a:lumMod val="65000"/>
                  <a:lumOff val="35000"/>
                </a:prstClr>
              </a:solidFill>
            </a:endParaRPr>
          </a:p>
        </p:txBody>
      </p:sp>
      <p:sp>
        <p:nvSpPr>
          <p:cNvPr id="7"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8873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124238" y="933260"/>
            <a:ext cx="2667000" cy="362140"/>
          </a:xfrm>
        </p:spPr>
        <p:txBody>
          <a:bodyPr>
            <a:normAutofit fontScale="90000"/>
          </a:bodyPr>
          <a:lstStyle/>
          <a:p>
            <a:r>
              <a:rPr lang="en-US" sz="2200" b="1" dirty="0" smtClean="0">
                <a:solidFill>
                  <a:schemeClr val="tx1"/>
                </a:solidFill>
                <a:latin typeface="Times New Roman" panose="02020603050405020304" pitchFamily="18" charset="0"/>
                <a:cs typeface="Times New Roman" panose="02020603050405020304" pitchFamily="18" charset="0"/>
              </a:rPr>
              <a:t>KỊCH BẢN 1 (</a:t>
            </a:r>
            <a:r>
              <a:rPr lang="en-US" sz="2200" b="1" dirty="0" err="1" smtClean="0">
                <a:solidFill>
                  <a:schemeClr val="tx1"/>
                </a:solidFill>
                <a:latin typeface="Times New Roman" panose="02020603050405020304" pitchFamily="18" charset="0"/>
                <a:cs typeface="Times New Roman" panose="02020603050405020304" pitchFamily="18" charset="0"/>
              </a:rPr>
              <a:t>tiếp</a:t>
            </a:r>
            <a:r>
              <a:rPr lang="en-US" sz="2200" b="1" dirty="0" smtClean="0">
                <a:solidFill>
                  <a:schemeClr val="tx1"/>
                </a:solidFill>
                <a:latin typeface="Times New Roman" panose="02020603050405020304" pitchFamily="18" charset="0"/>
                <a:cs typeface="Times New Roman" panose="02020603050405020304" pitchFamily="18" charset="0"/>
              </a:rPr>
              <a:t>)</a:t>
            </a:r>
            <a:endParaRPr lang="en-US" sz="2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782" y="1432775"/>
            <a:ext cx="7944618" cy="4815625"/>
          </a:xfrm>
        </p:spPr>
      </p:pic>
      <p:sp>
        <p:nvSpPr>
          <p:cNvPr id="4" name="Rectangle 3"/>
          <p:cNvSpPr/>
          <p:nvPr/>
        </p:nvSpPr>
        <p:spPr>
          <a:xfrm>
            <a:off x="3352800" y="6308501"/>
            <a:ext cx="1704313" cy="498598"/>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smtClean="0">
                <a:solidFill>
                  <a:prstClr val="black"/>
                </a:solidFill>
                <a:latin typeface="Times New Roman" panose="02020603050405020304" pitchFamily="18" charset="0"/>
                <a:cs typeface="Times New Roman" panose="02020603050405020304" pitchFamily="18" charset="0"/>
              </a:rPr>
              <a:t>Giao</a:t>
            </a:r>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err="1" smtClean="0">
                <a:solidFill>
                  <a:prstClr val="black"/>
                </a:solidFill>
                <a:latin typeface="Times New Roman" panose="02020603050405020304" pitchFamily="18" charset="0"/>
                <a:cs typeface="Times New Roman" panose="02020603050405020304" pitchFamily="18" charset="0"/>
              </a:rPr>
              <a:t>diện</a:t>
            </a:r>
            <a:r>
              <a:rPr lang="en-US" sz="2200" dirty="0" smtClean="0">
                <a:solidFill>
                  <a:prstClr val="black"/>
                </a:solidFill>
                <a:latin typeface="Times New Roman" panose="02020603050405020304" pitchFamily="18" charset="0"/>
                <a:cs typeface="Times New Roman" panose="02020603050405020304" pitchFamily="18" charset="0"/>
              </a:rPr>
              <a:t> 3D</a:t>
            </a:r>
            <a:endParaRPr lang="en-US" sz="2200" dirty="0">
              <a:solidFill>
                <a:prstClr val="black"/>
              </a:solidFill>
              <a:latin typeface="Times New Roman" panose="02020603050405020304" pitchFamily="18" charset="0"/>
              <a:cs typeface="Times New Roman" panose="02020603050405020304" pitchFamily="18" charset="0"/>
            </a:endParaRPr>
          </a:p>
        </p:txBody>
      </p:sp>
      <p:sp>
        <p:nvSpPr>
          <p:cNvPr id="5"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9461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600" y="821635"/>
            <a:ext cx="4191000" cy="3107947"/>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5739" y="824855"/>
            <a:ext cx="4419599" cy="3104727"/>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 y="4065417"/>
            <a:ext cx="4191000" cy="264018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5738" y="4065417"/>
            <a:ext cx="4419599" cy="2640183"/>
          </a:xfrm>
          <a:prstGeom prst="rect">
            <a:avLst/>
          </a:prstGeom>
        </p:spPr>
      </p:pic>
      <p:sp>
        <p:nvSpPr>
          <p:cNvPr id="10" name="Title 11"/>
          <p:cNvSpPr>
            <a:spLocks noGrp="1"/>
          </p:cNvSpPr>
          <p:nvPr>
            <p:ph type="title"/>
          </p:nvPr>
        </p:nvSpPr>
        <p:spPr>
          <a:xfrm>
            <a:off x="228600" y="323660"/>
            <a:ext cx="2667000" cy="362140"/>
          </a:xfrm>
        </p:spPr>
        <p:txBody>
          <a:bodyPr>
            <a:normAutofit fontScale="90000"/>
          </a:bodyPr>
          <a:lstStyle/>
          <a:p>
            <a:r>
              <a:rPr lang="en-US" sz="2200" b="1" dirty="0" smtClean="0">
                <a:solidFill>
                  <a:schemeClr val="tx1"/>
                </a:solidFill>
                <a:latin typeface="Times New Roman" panose="02020603050405020304" pitchFamily="18" charset="0"/>
                <a:cs typeface="Times New Roman" panose="02020603050405020304" pitchFamily="18" charset="0"/>
              </a:rPr>
              <a:t>KỊCH BẢN 1 (</a:t>
            </a:r>
            <a:r>
              <a:rPr lang="en-US" sz="2200" b="1" dirty="0" err="1" smtClean="0">
                <a:solidFill>
                  <a:schemeClr val="tx1"/>
                </a:solidFill>
                <a:latin typeface="Times New Roman" panose="02020603050405020304" pitchFamily="18" charset="0"/>
                <a:cs typeface="Times New Roman" panose="02020603050405020304" pitchFamily="18" charset="0"/>
              </a:rPr>
              <a:t>tiếp</a:t>
            </a:r>
            <a:r>
              <a:rPr lang="en-US" sz="2200" b="1" dirty="0" smtClean="0">
                <a:solidFill>
                  <a:schemeClr val="tx1"/>
                </a:solidFill>
                <a:latin typeface="Times New Roman" panose="02020603050405020304" pitchFamily="18" charset="0"/>
                <a:cs typeface="Times New Roman" panose="02020603050405020304" pitchFamily="18" charset="0"/>
              </a:rPr>
              <a:t>)</a:t>
            </a:r>
            <a:endParaRPr lang="en-US" sz="2200" dirty="0"/>
          </a:p>
        </p:txBody>
      </p:sp>
    </p:spTree>
    <p:extLst>
      <p:ext uri="{BB962C8B-B14F-4D97-AF65-F5344CB8AC3E}">
        <p14:creationId xmlns:p14="http://schemas.microsoft.com/office/powerpoint/2010/main" val="1430520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1246033"/>
            <a:ext cx="8306873" cy="4972490"/>
          </a:xfrm>
          <a:prstGeom prst="rect">
            <a:avLst/>
          </a:prstGeom>
        </p:spPr>
      </p:pic>
      <p:sp>
        <p:nvSpPr>
          <p:cNvPr id="5" name="Rectangle 4"/>
          <p:cNvSpPr/>
          <p:nvPr/>
        </p:nvSpPr>
        <p:spPr>
          <a:xfrm>
            <a:off x="2286000" y="6318596"/>
            <a:ext cx="4455066" cy="463204"/>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a:solidFill>
                  <a:prstClr val="black"/>
                </a:solidFill>
                <a:latin typeface="Times New Roman" panose="02020603050405020304" pitchFamily="18" charset="0"/>
                <a:cs typeface="Times New Roman" panose="02020603050405020304" pitchFamily="18" charset="0"/>
              </a:rPr>
              <a:t>Màn</a:t>
            </a:r>
            <a:r>
              <a:rPr lang="en-US" sz="2200" dirty="0">
                <a:solidFill>
                  <a:prstClr val="black"/>
                </a:solidFill>
                <a:latin typeface="Times New Roman" panose="02020603050405020304" pitchFamily="18" charset="0"/>
                <a:cs typeface="Times New Roman" panose="02020603050405020304" pitchFamily="18" charset="0"/>
              </a:rPr>
              <a:t> </a:t>
            </a:r>
            <a:r>
              <a:rPr lang="en-US" sz="2200" dirty="0" err="1">
                <a:solidFill>
                  <a:prstClr val="black"/>
                </a:solidFill>
                <a:latin typeface="Times New Roman" panose="02020603050405020304" pitchFamily="18" charset="0"/>
                <a:cs typeface="Times New Roman" panose="02020603050405020304" pitchFamily="18" charset="0"/>
              </a:rPr>
              <a:t>hình</a:t>
            </a:r>
            <a:r>
              <a:rPr lang="en-US" sz="2200" dirty="0">
                <a:solidFill>
                  <a:prstClr val="black"/>
                </a:solidFill>
                <a:latin typeface="Times New Roman" panose="02020603050405020304" pitchFamily="18" charset="0"/>
                <a:cs typeface="Times New Roman" panose="02020603050405020304" pitchFamily="18" charset="0"/>
              </a:rPr>
              <a:t> C2 (Command and control)</a:t>
            </a:r>
          </a:p>
        </p:txBody>
      </p:sp>
      <p:sp>
        <p:nvSpPr>
          <p:cNvPr id="7" name="Content Placeholder 2"/>
          <p:cNvSpPr txBox="1">
            <a:spLocks/>
          </p:cNvSpPr>
          <p:nvPr/>
        </p:nvSpPr>
        <p:spPr>
          <a:xfrm>
            <a:off x="152401" y="791647"/>
            <a:ext cx="7543800" cy="685800"/>
          </a:xfrm>
          <a:prstGeom prst="rect">
            <a:avLst/>
          </a:prstGeom>
          <a:ln w="28575" cap="flat" cmpd="sng" algn="ctr">
            <a:noFill/>
            <a:prstDash val="solid"/>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200" b="0" kern="1200">
                <a:solidFill>
                  <a:schemeClr val="dk1"/>
                </a:solidFill>
                <a:latin typeface="Segoe"/>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dk1"/>
                </a:solidFill>
                <a:latin typeface="Segoe"/>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dk1"/>
                </a:solidFill>
                <a:latin typeface="Segoe"/>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dk1"/>
                </a:solidFill>
                <a:latin typeface="Segoe"/>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dk1"/>
                </a:solidFill>
                <a:latin typeface="Segoe"/>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9pPr>
          </a:lstStyle>
          <a:p>
            <a:pPr lvl="1" indent="-457200" algn="just">
              <a:lnSpc>
                <a:spcPct val="120000"/>
              </a:lnSpc>
              <a:spcBef>
                <a:spcPts val="600"/>
              </a:spcBef>
              <a:spcAft>
                <a:spcPts val="600"/>
              </a:spcAft>
              <a:buClr>
                <a:srgbClr val="FBEEC9">
                  <a:lumMod val="50000"/>
                </a:srgbClr>
              </a:buClr>
              <a:buFont typeface="Wingdings" panose="05000000000000000000" pitchFamily="2" charset="2"/>
              <a:buChar char="v"/>
            </a:pPr>
            <a:r>
              <a:rPr lang="en-US" sz="2800" b="1" dirty="0" err="1">
                <a:solidFill>
                  <a:prstClr val="black"/>
                </a:solidFill>
                <a:latin typeface="Times New Roman" panose="02020603050405020304" pitchFamily="18" charset="0"/>
                <a:cs typeface="Times New Roman" panose="02020603050405020304" pitchFamily="18" charset="0"/>
              </a:rPr>
              <a:t>Kịch</a:t>
            </a:r>
            <a:r>
              <a:rPr lang="en-US" sz="2800" b="1" dirty="0">
                <a:solidFill>
                  <a:prstClr val="black"/>
                </a:solidFill>
                <a:latin typeface="Times New Roman" panose="02020603050405020304" pitchFamily="18" charset="0"/>
                <a:cs typeface="Times New Roman" panose="02020603050405020304" pitchFamily="18" charset="0"/>
              </a:rPr>
              <a:t> </a:t>
            </a:r>
            <a:r>
              <a:rPr lang="en-US" sz="2800" b="1" dirty="0" err="1">
                <a:solidFill>
                  <a:prstClr val="black"/>
                </a:solidFill>
                <a:latin typeface="Times New Roman" panose="02020603050405020304" pitchFamily="18" charset="0"/>
                <a:cs typeface="Times New Roman" panose="02020603050405020304" pitchFamily="18" charset="0"/>
              </a:rPr>
              <a:t>bản</a:t>
            </a:r>
            <a:r>
              <a:rPr lang="en-US" sz="2800" b="1" dirty="0">
                <a:solidFill>
                  <a:prstClr val="black"/>
                </a:solidFill>
                <a:latin typeface="Times New Roman" panose="02020603050405020304" pitchFamily="18" charset="0"/>
                <a:cs typeface="Times New Roman" panose="02020603050405020304" pitchFamily="18" charset="0"/>
              </a:rPr>
              <a:t> 2: </a:t>
            </a:r>
            <a:r>
              <a:rPr lang="en-US" sz="2600" dirty="0" err="1">
                <a:solidFill>
                  <a:prstClr val="black"/>
                </a:solidFill>
                <a:latin typeface="Times New Roman" panose="02020603050405020304" pitchFamily="18" charset="0"/>
                <a:cs typeface="Times New Roman" panose="02020603050405020304" pitchFamily="18" charset="0"/>
              </a:rPr>
              <a:t>Bộ</a:t>
            </a:r>
            <a:r>
              <a:rPr lang="en-US" sz="2600" dirty="0">
                <a:solidFill>
                  <a:prstClr val="black"/>
                </a:solidFill>
                <a:latin typeface="Times New Roman" panose="02020603050405020304" pitchFamily="18" charset="0"/>
                <a:cs typeface="Times New Roman" panose="02020603050405020304" pitchFamily="18" charset="0"/>
              </a:rPr>
              <a:t> </a:t>
            </a:r>
            <a:r>
              <a:rPr lang="en-US" sz="2600" dirty="0" err="1">
                <a:solidFill>
                  <a:prstClr val="black"/>
                </a:solidFill>
                <a:latin typeface="Times New Roman" panose="02020603050405020304" pitchFamily="18" charset="0"/>
                <a:cs typeface="Times New Roman" panose="02020603050405020304" pitchFamily="18" charset="0"/>
              </a:rPr>
              <a:t>binh</a:t>
            </a:r>
            <a:r>
              <a:rPr lang="en-US" sz="2600" dirty="0">
                <a:solidFill>
                  <a:prstClr val="black"/>
                </a:solidFill>
                <a:latin typeface="Times New Roman" panose="02020603050405020304" pitchFamily="18" charset="0"/>
                <a:cs typeface="Times New Roman" panose="02020603050405020304" pitchFamily="18" charset="0"/>
              </a:rPr>
              <a:t> </a:t>
            </a:r>
            <a:r>
              <a:rPr lang="en-US" sz="2600" dirty="0" err="1">
                <a:solidFill>
                  <a:prstClr val="black"/>
                </a:solidFill>
                <a:latin typeface="Times New Roman" panose="02020603050405020304" pitchFamily="18" charset="0"/>
                <a:cs typeface="Times New Roman" panose="02020603050405020304" pitchFamily="18" charset="0"/>
              </a:rPr>
              <a:t>tác</a:t>
            </a:r>
            <a:r>
              <a:rPr lang="en-US" sz="2600" dirty="0">
                <a:solidFill>
                  <a:prstClr val="black"/>
                </a:solidFill>
                <a:latin typeface="Times New Roman" panose="02020603050405020304" pitchFamily="18" charset="0"/>
                <a:cs typeface="Times New Roman" panose="02020603050405020304" pitchFamily="18" charset="0"/>
              </a:rPr>
              <a:t> </a:t>
            </a:r>
            <a:r>
              <a:rPr lang="en-US" sz="2600" dirty="0" err="1">
                <a:solidFill>
                  <a:prstClr val="black"/>
                </a:solidFill>
                <a:latin typeface="Times New Roman" panose="02020603050405020304" pitchFamily="18" charset="0"/>
                <a:cs typeface="Times New Roman" panose="02020603050405020304" pitchFamily="18" charset="0"/>
              </a:rPr>
              <a:t>chiến</a:t>
            </a:r>
            <a:r>
              <a:rPr lang="en-US" sz="2800" b="1" dirty="0">
                <a:solidFill>
                  <a:prstClr val="black"/>
                </a:solidFill>
                <a:latin typeface="Times New Roman" panose="02020603050405020304" pitchFamily="18" charset="0"/>
                <a:cs typeface="Times New Roman" panose="02020603050405020304" pitchFamily="18" charset="0"/>
              </a:rPr>
              <a:t>        </a:t>
            </a:r>
          </a:p>
        </p:txBody>
      </p:sp>
      <p:sp>
        <p:nvSpPr>
          <p:cNvPr id="8" name="Title 1"/>
          <p:cNvSpPr>
            <a:spLocks noGrp="1"/>
          </p:cNvSpPr>
          <p:nvPr>
            <p:ph type="title"/>
          </p:nvPr>
        </p:nvSpPr>
        <p:spPr>
          <a:xfrm>
            <a:off x="152401" y="275154"/>
            <a:ext cx="5496058"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6078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90600"/>
            <a:ext cx="7543800" cy="5715001"/>
          </a:xfrm>
          <a:ln>
            <a:noFill/>
          </a:ln>
        </p:spPr>
        <p:style>
          <a:lnRef idx="2">
            <a:schemeClr val="dk1"/>
          </a:lnRef>
          <a:fillRef idx="1">
            <a:schemeClr val="lt1"/>
          </a:fillRef>
          <a:effectRef idx="0">
            <a:schemeClr val="dk1"/>
          </a:effectRef>
          <a:fontRef idx="minor">
            <a:schemeClr val="dk1"/>
          </a:fontRef>
        </p:style>
        <p:txBody>
          <a:bodyPr>
            <a:normAutofit/>
          </a:bodyPr>
          <a:lstStyle/>
          <a:p>
            <a:pPr algn="just">
              <a:lnSpc>
                <a:spcPct val="120000"/>
              </a:lnSpc>
              <a:spcBef>
                <a:spcPts val="600"/>
              </a:spcBef>
              <a:buClr>
                <a:schemeClr val="bg2">
                  <a:lumMod val="50000"/>
                </a:schemeClr>
              </a:buClr>
            </a:pPr>
            <a:endParaRPr lang="en-US" sz="2600" dirty="0" smtClean="0">
              <a:solidFill>
                <a:schemeClr val="tx1"/>
              </a:solidFill>
              <a:latin typeface="Times New Roman" panose="02020603050405020304" pitchFamily="18" charset="0"/>
              <a:cs typeface="Times New Roman" panose="02020603050405020304" pitchFamily="18" charset="0"/>
            </a:endParaRPr>
          </a:p>
          <a:p>
            <a:pPr algn="just">
              <a:lnSpc>
                <a:spcPct val="120000"/>
              </a:lnSpc>
              <a:spcBef>
                <a:spcPts val="600"/>
              </a:spcBef>
              <a:buClr>
                <a:schemeClr val="bg2">
                  <a:lumMod val="50000"/>
                </a:schemeClr>
              </a:buClr>
            </a:pPr>
            <a:r>
              <a:rPr lang="en-US" sz="2800" b="1" dirty="0" smtClean="0">
                <a:solidFill>
                  <a:schemeClr val="tx1"/>
                </a:solidFill>
                <a:latin typeface="Times New Roman" panose="02020603050405020304" pitchFamily="18" charset="0"/>
                <a:cs typeface="Times New Roman" panose="02020603050405020304" pitchFamily="18"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46952"/>
            <a:ext cx="8050369" cy="4901448"/>
          </a:xfrm>
          <a:prstGeom prst="rect">
            <a:avLst/>
          </a:prstGeom>
        </p:spPr>
      </p:pic>
      <p:sp>
        <p:nvSpPr>
          <p:cNvPr id="6" name="Rectangle 5"/>
          <p:cNvSpPr/>
          <p:nvPr/>
        </p:nvSpPr>
        <p:spPr>
          <a:xfrm>
            <a:off x="3352800" y="6308501"/>
            <a:ext cx="1704313" cy="498598"/>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smtClean="0">
                <a:solidFill>
                  <a:prstClr val="black"/>
                </a:solidFill>
                <a:latin typeface="Times New Roman" panose="02020603050405020304" pitchFamily="18" charset="0"/>
                <a:cs typeface="Times New Roman" panose="02020603050405020304" pitchFamily="18" charset="0"/>
              </a:rPr>
              <a:t>Giao</a:t>
            </a:r>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err="1" smtClean="0">
                <a:solidFill>
                  <a:prstClr val="black"/>
                </a:solidFill>
                <a:latin typeface="Times New Roman" panose="02020603050405020304" pitchFamily="18" charset="0"/>
                <a:cs typeface="Times New Roman" panose="02020603050405020304" pitchFamily="18" charset="0"/>
              </a:rPr>
              <a:t>diện</a:t>
            </a:r>
            <a:r>
              <a:rPr lang="en-US" sz="2200" dirty="0" smtClean="0">
                <a:solidFill>
                  <a:prstClr val="black"/>
                </a:solidFill>
                <a:latin typeface="Times New Roman" panose="02020603050405020304" pitchFamily="18" charset="0"/>
                <a:cs typeface="Times New Roman" panose="02020603050405020304" pitchFamily="18" charset="0"/>
              </a:rPr>
              <a:t> 3D</a:t>
            </a:r>
            <a:endParaRPr lang="en-US" sz="2200" dirty="0">
              <a:solidFill>
                <a:prstClr val="black"/>
              </a:solidFill>
              <a:latin typeface="Times New Roman" panose="02020603050405020304" pitchFamily="18" charset="0"/>
              <a:cs typeface="Times New Roman" panose="02020603050405020304" pitchFamily="18" charset="0"/>
            </a:endParaRPr>
          </a:p>
        </p:txBody>
      </p:sp>
      <p:sp>
        <p:nvSpPr>
          <p:cNvPr id="7" name="Title 11"/>
          <p:cNvSpPr txBox="1">
            <a:spLocks/>
          </p:cNvSpPr>
          <p:nvPr/>
        </p:nvSpPr>
        <p:spPr>
          <a:xfrm>
            <a:off x="124238" y="933260"/>
            <a:ext cx="2667000" cy="362140"/>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2200" b="1" dirty="0" smtClean="0">
                <a:solidFill>
                  <a:prstClr val="black"/>
                </a:solidFill>
                <a:latin typeface="Times New Roman" panose="02020603050405020304" pitchFamily="18" charset="0"/>
                <a:cs typeface="Times New Roman" panose="02020603050405020304" pitchFamily="18" charset="0"/>
              </a:rPr>
              <a:t>KỊCH BẢN 2 (</a:t>
            </a:r>
            <a:r>
              <a:rPr lang="en-US" sz="2200" b="1" dirty="0" err="1" smtClean="0">
                <a:solidFill>
                  <a:prstClr val="black"/>
                </a:solidFill>
                <a:latin typeface="Times New Roman" panose="02020603050405020304" pitchFamily="18" charset="0"/>
                <a:cs typeface="Times New Roman" panose="02020603050405020304" pitchFamily="18" charset="0"/>
              </a:rPr>
              <a:t>tiếp</a:t>
            </a:r>
            <a:r>
              <a:rPr lang="en-US" sz="2200" b="1" dirty="0" smtClean="0">
                <a:solidFill>
                  <a:prstClr val="black"/>
                </a:solidFill>
                <a:latin typeface="Times New Roman" panose="02020603050405020304" pitchFamily="18" charset="0"/>
                <a:cs typeface="Times New Roman" panose="02020603050405020304" pitchFamily="18" charset="0"/>
              </a:rPr>
              <a:t>)</a:t>
            </a:r>
            <a:endParaRPr lang="en-US" sz="2200" dirty="0">
              <a:solidFill>
                <a:prstClr val="black">
                  <a:lumMod val="65000"/>
                  <a:lumOff val="35000"/>
                </a:prstClr>
              </a:solidFill>
            </a:endParaRPr>
          </a:p>
        </p:txBody>
      </p:sp>
      <p:sp>
        <p:nvSpPr>
          <p:cNvPr id="8"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72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1582405"/>
            <a:ext cx="8610600" cy="2989595"/>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965" y="4703841"/>
            <a:ext cx="4098235" cy="223035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9600" y="4703841"/>
            <a:ext cx="4343400" cy="2230359"/>
          </a:xfrm>
          <a:prstGeom prst="rect">
            <a:avLst/>
          </a:prstGeom>
        </p:spPr>
      </p:pic>
      <p:sp>
        <p:nvSpPr>
          <p:cNvPr id="7" name="Title 11"/>
          <p:cNvSpPr txBox="1">
            <a:spLocks/>
          </p:cNvSpPr>
          <p:nvPr/>
        </p:nvSpPr>
        <p:spPr>
          <a:xfrm>
            <a:off x="124238" y="933260"/>
            <a:ext cx="2667000" cy="362140"/>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2200" b="1" dirty="0" smtClean="0">
                <a:solidFill>
                  <a:prstClr val="black"/>
                </a:solidFill>
                <a:latin typeface="Times New Roman" panose="02020603050405020304" pitchFamily="18" charset="0"/>
                <a:cs typeface="Times New Roman" panose="02020603050405020304" pitchFamily="18" charset="0"/>
              </a:rPr>
              <a:t>KỊCH BẢN 2 (</a:t>
            </a:r>
            <a:r>
              <a:rPr lang="en-US" sz="2200" b="1" dirty="0" err="1" smtClean="0">
                <a:solidFill>
                  <a:prstClr val="black"/>
                </a:solidFill>
                <a:latin typeface="Times New Roman" panose="02020603050405020304" pitchFamily="18" charset="0"/>
                <a:cs typeface="Times New Roman" panose="02020603050405020304" pitchFamily="18" charset="0"/>
              </a:rPr>
              <a:t>tiếp</a:t>
            </a:r>
            <a:r>
              <a:rPr lang="en-US" sz="2200" b="1" dirty="0" smtClean="0">
                <a:solidFill>
                  <a:prstClr val="black"/>
                </a:solidFill>
                <a:latin typeface="Times New Roman" panose="02020603050405020304" pitchFamily="18" charset="0"/>
                <a:cs typeface="Times New Roman" panose="02020603050405020304" pitchFamily="18" charset="0"/>
              </a:rPr>
              <a:t>)</a:t>
            </a:r>
            <a:endParaRPr lang="en-US" sz="2200" dirty="0">
              <a:solidFill>
                <a:prstClr val="black">
                  <a:lumMod val="65000"/>
                  <a:lumOff val="35000"/>
                </a:prstClr>
              </a:solidFill>
            </a:endParaRPr>
          </a:p>
        </p:txBody>
      </p:sp>
      <p:sp>
        <p:nvSpPr>
          <p:cNvPr id="9"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1904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1" y="1600200"/>
            <a:ext cx="8168110" cy="4648200"/>
          </a:xfrm>
          <a:prstGeom prst="rect">
            <a:avLst/>
          </a:prstGeom>
        </p:spPr>
      </p:pic>
      <p:sp>
        <p:nvSpPr>
          <p:cNvPr id="8" name="Content Placeholder 2"/>
          <p:cNvSpPr txBox="1">
            <a:spLocks/>
          </p:cNvSpPr>
          <p:nvPr/>
        </p:nvSpPr>
        <p:spPr>
          <a:xfrm>
            <a:off x="152401" y="990601"/>
            <a:ext cx="7543800" cy="685800"/>
          </a:xfrm>
          <a:prstGeom prst="rect">
            <a:avLst/>
          </a:prstGeom>
          <a:ln w="28575" cap="flat" cmpd="sng" algn="ctr">
            <a:noFill/>
            <a:prstDash val="solid"/>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200" b="0" kern="1200">
                <a:solidFill>
                  <a:schemeClr val="dk1"/>
                </a:solidFill>
                <a:latin typeface="Segoe"/>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dk1"/>
                </a:solidFill>
                <a:latin typeface="Segoe"/>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dk1"/>
                </a:solidFill>
                <a:latin typeface="Segoe"/>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dk1"/>
                </a:solidFill>
                <a:latin typeface="Segoe"/>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dk1"/>
                </a:solidFill>
                <a:latin typeface="Segoe"/>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9pPr>
          </a:lstStyle>
          <a:p>
            <a:pPr lvl="1" indent="-457200" algn="just">
              <a:lnSpc>
                <a:spcPct val="120000"/>
              </a:lnSpc>
              <a:spcBef>
                <a:spcPts val="600"/>
              </a:spcBef>
              <a:spcAft>
                <a:spcPts val="600"/>
              </a:spcAft>
              <a:buClr>
                <a:srgbClr val="FBEEC9">
                  <a:lumMod val="50000"/>
                </a:srgbClr>
              </a:buClr>
              <a:buFont typeface="Wingdings" panose="05000000000000000000" pitchFamily="2" charset="2"/>
              <a:buChar char="v"/>
            </a:pPr>
            <a:r>
              <a:rPr lang="en-US" sz="2800" b="1" dirty="0" err="1">
                <a:solidFill>
                  <a:prstClr val="black"/>
                </a:solidFill>
                <a:latin typeface="Times New Roman" panose="02020603050405020304" pitchFamily="18" charset="0"/>
                <a:cs typeface="Times New Roman" panose="02020603050405020304" pitchFamily="18" charset="0"/>
              </a:rPr>
              <a:t>Kịch</a:t>
            </a:r>
            <a:r>
              <a:rPr lang="en-US" sz="2800" b="1" dirty="0">
                <a:solidFill>
                  <a:prstClr val="black"/>
                </a:solidFill>
                <a:latin typeface="Times New Roman" panose="02020603050405020304" pitchFamily="18" charset="0"/>
                <a:cs typeface="Times New Roman" panose="02020603050405020304" pitchFamily="18" charset="0"/>
              </a:rPr>
              <a:t> </a:t>
            </a:r>
            <a:r>
              <a:rPr lang="en-US" sz="2800" b="1" dirty="0" err="1">
                <a:solidFill>
                  <a:prstClr val="black"/>
                </a:solidFill>
                <a:latin typeface="Times New Roman" panose="02020603050405020304" pitchFamily="18" charset="0"/>
                <a:cs typeface="Times New Roman" panose="02020603050405020304" pitchFamily="18" charset="0"/>
              </a:rPr>
              <a:t>bản</a:t>
            </a:r>
            <a:r>
              <a:rPr lang="en-US" sz="2800" b="1" dirty="0">
                <a:solidFill>
                  <a:prstClr val="black"/>
                </a:solidFill>
                <a:latin typeface="Times New Roman" panose="02020603050405020304" pitchFamily="18" charset="0"/>
                <a:cs typeface="Times New Roman" panose="02020603050405020304" pitchFamily="18" charset="0"/>
              </a:rPr>
              <a:t> 3: </a:t>
            </a:r>
            <a:r>
              <a:rPr lang="en-US" sz="2600" dirty="0" err="1">
                <a:solidFill>
                  <a:prstClr val="black"/>
                </a:solidFill>
                <a:latin typeface="Times New Roman" panose="02020603050405020304" pitchFamily="18" charset="0"/>
                <a:cs typeface="Times New Roman" panose="02020603050405020304" pitchFamily="18" charset="0"/>
              </a:rPr>
              <a:t>Đổ</a:t>
            </a:r>
            <a:r>
              <a:rPr lang="en-US" sz="2600" dirty="0">
                <a:solidFill>
                  <a:prstClr val="black"/>
                </a:solidFill>
                <a:latin typeface="Times New Roman" panose="02020603050405020304" pitchFamily="18" charset="0"/>
                <a:cs typeface="Times New Roman" panose="02020603050405020304" pitchFamily="18" charset="0"/>
              </a:rPr>
              <a:t> </a:t>
            </a:r>
            <a:r>
              <a:rPr lang="en-US" sz="2600" dirty="0" err="1">
                <a:solidFill>
                  <a:prstClr val="black"/>
                </a:solidFill>
                <a:latin typeface="Times New Roman" panose="02020603050405020304" pitchFamily="18" charset="0"/>
                <a:cs typeface="Times New Roman" panose="02020603050405020304" pitchFamily="18" charset="0"/>
              </a:rPr>
              <a:t>bộ</a:t>
            </a:r>
            <a:r>
              <a:rPr lang="en-US" sz="2600" dirty="0">
                <a:solidFill>
                  <a:prstClr val="black"/>
                </a:solidFill>
                <a:latin typeface="Times New Roman" panose="02020603050405020304" pitchFamily="18" charset="0"/>
                <a:cs typeface="Times New Roman" panose="02020603050405020304" pitchFamily="18" charset="0"/>
              </a:rPr>
              <a:t> </a:t>
            </a:r>
            <a:r>
              <a:rPr lang="en-US" sz="2600" dirty="0" err="1">
                <a:solidFill>
                  <a:prstClr val="black"/>
                </a:solidFill>
                <a:latin typeface="Times New Roman" panose="02020603050405020304" pitchFamily="18" charset="0"/>
                <a:cs typeface="Times New Roman" panose="02020603050405020304" pitchFamily="18" charset="0"/>
              </a:rPr>
              <a:t>đường</a:t>
            </a:r>
            <a:r>
              <a:rPr lang="en-US" sz="2600" dirty="0">
                <a:solidFill>
                  <a:prstClr val="black"/>
                </a:solidFill>
                <a:latin typeface="Times New Roman" panose="02020603050405020304" pitchFamily="18" charset="0"/>
                <a:cs typeface="Times New Roman" panose="02020603050405020304" pitchFamily="18" charset="0"/>
              </a:rPr>
              <a:t> </a:t>
            </a:r>
            <a:r>
              <a:rPr lang="en-US" sz="2600" dirty="0" err="1">
                <a:solidFill>
                  <a:prstClr val="black"/>
                </a:solidFill>
                <a:latin typeface="Times New Roman" panose="02020603050405020304" pitchFamily="18" charset="0"/>
                <a:cs typeface="Times New Roman" panose="02020603050405020304" pitchFamily="18" charset="0"/>
              </a:rPr>
              <a:t>không</a:t>
            </a:r>
            <a:endParaRPr lang="en-US" sz="2600" dirty="0">
              <a:solidFill>
                <a:prstClr val="black"/>
              </a:solidFill>
              <a:latin typeface="Times New Roman" panose="02020603050405020304" pitchFamily="18" charset="0"/>
              <a:cs typeface="Times New Roman" panose="02020603050405020304" pitchFamily="18" charset="0"/>
            </a:endParaRPr>
          </a:p>
        </p:txBody>
      </p:sp>
      <p:sp>
        <p:nvSpPr>
          <p:cNvPr id="9" name="Title 1"/>
          <p:cNvSpPr>
            <a:spLocks noGrp="1"/>
          </p:cNvSpPr>
          <p:nvPr>
            <p:ph type="title"/>
          </p:nvPr>
        </p:nvSpPr>
        <p:spPr>
          <a:xfrm>
            <a:off x="152401" y="351354"/>
            <a:ext cx="5496058" cy="639246"/>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1869534" y="6248400"/>
            <a:ext cx="4455066" cy="463204"/>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a:solidFill>
                  <a:prstClr val="black"/>
                </a:solidFill>
                <a:latin typeface="Times New Roman" panose="02020603050405020304" pitchFamily="18" charset="0"/>
                <a:cs typeface="Times New Roman" panose="02020603050405020304" pitchFamily="18" charset="0"/>
              </a:rPr>
              <a:t>Màn</a:t>
            </a:r>
            <a:r>
              <a:rPr lang="en-US" sz="2200" dirty="0">
                <a:solidFill>
                  <a:prstClr val="black"/>
                </a:solidFill>
                <a:latin typeface="Times New Roman" panose="02020603050405020304" pitchFamily="18" charset="0"/>
                <a:cs typeface="Times New Roman" panose="02020603050405020304" pitchFamily="18" charset="0"/>
              </a:rPr>
              <a:t> </a:t>
            </a:r>
            <a:r>
              <a:rPr lang="en-US" sz="2200" dirty="0" err="1">
                <a:solidFill>
                  <a:prstClr val="black"/>
                </a:solidFill>
                <a:latin typeface="Times New Roman" panose="02020603050405020304" pitchFamily="18" charset="0"/>
                <a:cs typeface="Times New Roman" panose="02020603050405020304" pitchFamily="18" charset="0"/>
              </a:rPr>
              <a:t>hình</a:t>
            </a:r>
            <a:r>
              <a:rPr lang="en-US" sz="2200" dirty="0">
                <a:solidFill>
                  <a:prstClr val="black"/>
                </a:solidFill>
                <a:latin typeface="Times New Roman" panose="02020603050405020304" pitchFamily="18" charset="0"/>
                <a:cs typeface="Times New Roman" panose="02020603050405020304" pitchFamily="18" charset="0"/>
              </a:rPr>
              <a:t> C2 (Command and control)</a:t>
            </a:r>
          </a:p>
        </p:txBody>
      </p:sp>
    </p:spTree>
    <p:extLst>
      <p:ext uri="{BB962C8B-B14F-4D97-AF65-F5344CB8AC3E}">
        <p14:creationId xmlns:p14="http://schemas.microsoft.com/office/powerpoint/2010/main" val="734685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142999"/>
            <a:ext cx="8382000" cy="1727915"/>
          </a:xfrm>
          <a:ln>
            <a:noFill/>
          </a:ln>
        </p:spPr>
        <p:style>
          <a:lnRef idx="2">
            <a:schemeClr val="dk1"/>
          </a:lnRef>
          <a:fillRef idx="1">
            <a:schemeClr val="lt1"/>
          </a:fillRef>
          <a:effectRef idx="0">
            <a:schemeClr val="dk1"/>
          </a:effectRef>
          <a:fontRef idx="minor">
            <a:schemeClr val="dk1"/>
          </a:fontRef>
        </p:style>
        <p:txBody>
          <a:bodyPr>
            <a:normAutofit fontScale="85000" lnSpcReduction="20000"/>
          </a:bodyPr>
          <a:lstStyle/>
          <a:p>
            <a:pPr marL="640080" indent="-342900" algn="just">
              <a:lnSpc>
                <a:spcPct val="120000"/>
              </a:lnSpc>
              <a:spcBef>
                <a:spcPts val="600"/>
              </a:spcBef>
              <a:buClr>
                <a:schemeClr val="bg2">
                  <a:lumMod val="50000"/>
                </a:schemeClr>
              </a:buClr>
              <a:buFont typeface="Wingdings" panose="05000000000000000000" pitchFamily="2" charset="2"/>
              <a:buChar char="Ø"/>
            </a:pPr>
            <a:r>
              <a:rPr lang="en-US" sz="2600" dirty="0" err="1" smtClean="0">
                <a:solidFill>
                  <a:schemeClr val="tx1"/>
                </a:solidFill>
                <a:latin typeface="Times New Roman" panose="02020603050405020304" pitchFamily="18" charset="0"/>
                <a:cs typeface="Times New Roman" panose="02020603050405020304" pitchFamily="18" charset="0"/>
              </a:rPr>
              <a:t>Hỗ</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trợ</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các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giao</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thức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mô</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phỏng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phân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tán</a:t>
            </a:r>
            <a:r>
              <a:rPr lang="en-US" sz="2600" dirty="0" smtClean="0">
                <a:solidFill>
                  <a:schemeClr val="tx1"/>
                </a:solidFill>
                <a:latin typeface="Times New Roman" panose="02020603050405020304" pitchFamily="18" charset="0"/>
                <a:cs typeface="Times New Roman" panose="02020603050405020304" pitchFamily="18" charset="0"/>
              </a:rPr>
              <a:t> DIS/HLA </a:t>
            </a:r>
            <a:r>
              <a:rPr lang="en-US" sz="2600" dirty="0" err="1" smtClean="0">
                <a:solidFill>
                  <a:schemeClr val="tx1"/>
                </a:solidFill>
                <a:latin typeface="Times New Roman" panose="02020603050405020304" pitchFamily="18" charset="0"/>
                <a:cs typeface="Times New Roman" panose="02020603050405020304" pitchFamily="18" charset="0"/>
              </a:rPr>
              <a:t>cho</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phép</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kết</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nối</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dễ</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dàng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với</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các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hệ</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thống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mô</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phỏng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khác</a:t>
            </a:r>
            <a:endParaRPr lang="en-US" sz="2600" dirty="0" smtClean="0">
              <a:solidFill>
                <a:schemeClr val="tx1"/>
              </a:solidFill>
              <a:latin typeface="Times New Roman" panose="02020603050405020304" pitchFamily="18" charset="0"/>
              <a:cs typeface="Times New Roman" panose="02020603050405020304" pitchFamily="18" charset="0"/>
            </a:endParaRPr>
          </a:p>
          <a:p>
            <a:pPr marL="640080" indent="-342900" algn="just">
              <a:lnSpc>
                <a:spcPct val="120000"/>
              </a:lnSpc>
              <a:spcBef>
                <a:spcPts val="600"/>
              </a:spcBef>
              <a:buClr>
                <a:schemeClr val="bg2">
                  <a:lumMod val="50000"/>
                </a:schemeClr>
              </a:buClr>
              <a:buFont typeface="Wingdings" panose="05000000000000000000" pitchFamily="2" charset="2"/>
              <a:buChar char="Ø"/>
            </a:pPr>
            <a:r>
              <a:rPr lang="en-US" sz="2600" dirty="0">
                <a:solidFill>
                  <a:schemeClr val="tx1"/>
                </a:solidFill>
                <a:latin typeface="Times New Roman" panose="02020603050405020304" pitchFamily="18" charset="0"/>
                <a:cs typeface="Times New Roman" panose="02020603050405020304" pitchFamily="18" charset="0"/>
              </a:rPr>
              <a:t>Cho </a:t>
            </a:r>
            <a:r>
              <a:rPr lang="en-US" sz="2600" dirty="0" err="1">
                <a:solidFill>
                  <a:schemeClr val="tx1"/>
                </a:solidFill>
                <a:latin typeface="Times New Roman" panose="02020603050405020304" pitchFamily="18" charset="0"/>
                <a:cs typeface="Times New Roman" panose="02020603050405020304" pitchFamily="18" charset="0"/>
              </a:rPr>
              <a:t>phép</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số</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lượng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người</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tham</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gia</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đông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kết</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nối</a:t>
            </a:r>
            <a:r>
              <a:rPr lang="en-US" sz="2600" dirty="0">
                <a:solidFill>
                  <a:schemeClr val="tx1"/>
                </a:solidFill>
                <a:latin typeface="Times New Roman" panose="02020603050405020304" pitchFamily="18" charset="0"/>
                <a:cs typeface="Times New Roman" panose="02020603050405020304" pitchFamily="18" charset="0"/>
              </a:rPr>
              <a:t> qua </a:t>
            </a:r>
            <a:r>
              <a:rPr lang="en-US" sz="2600" dirty="0" err="1">
                <a:solidFill>
                  <a:schemeClr val="tx1"/>
                </a:solidFill>
                <a:latin typeface="Times New Roman" panose="02020603050405020304" pitchFamily="18" charset="0"/>
                <a:cs typeface="Times New Roman" panose="02020603050405020304" pitchFamily="18" charset="0"/>
              </a:rPr>
              <a:t>mạng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cùng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thực</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hiện</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nhiệm</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vụ</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trong</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kịch</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bản</a:t>
            </a:r>
            <a:endParaRPr lang="en-US" sz="2600" dirty="0">
              <a:solidFill>
                <a:schemeClr val="tx1"/>
              </a:solidFill>
              <a:latin typeface="Times New Roman" panose="02020603050405020304" pitchFamily="18" charset="0"/>
              <a:cs typeface="Times New Roman" panose="02020603050405020304" pitchFamily="18" charset="0"/>
            </a:endParaRPr>
          </a:p>
          <a:p>
            <a:pPr marL="640080" indent="-342900" algn="just">
              <a:lnSpc>
                <a:spcPct val="120000"/>
              </a:lnSpc>
              <a:spcBef>
                <a:spcPts val="600"/>
              </a:spcBef>
              <a:buClr>
                <a:schemeClr val="bg2">
                  <a:lumMod val="50000"/>
                </a:schemeClr>
              </a:buClr>
              <a:buFont typeface="Wingdings" panose="05000000000000000000" pitchFamily="2" charset="2"/>
              <a:buChar char="Ø"/>
            </a:pPr>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319088"/>
            <a:ext cx="6476999" cy="595312"/>
          </a:xfrm>
        </p:spPr>
        <p:txBody>
          <a:bodyPr>
            <a:noAutofit/>
          </a:bodyPr>
          <a:lstStyle/>
          <a:p>
            <a:pPr algn="ctr">
              <a:spcBef>
                <a:spcPts val="1200"/>
              </a:spcBef>
              <a:spcAft>
                <a:spcPts val="1200"/>
              </a:spcAft>
              <a:buClr>
                <a:schemeClr val="tx1"/>
              </a:buClr>
            </a:pPr>
            <a:r>
              <a:rPr lang="en-US" sz="2400" b="1" dirty="0" err="1" smtClean="0">
                <a:solidFill>
                  <a:schemeClr val="tx1"/>
                </a:solidFill>
                <a:latin typeface="Times New Roman" panose="02020603050405020304" pitchFamily="18" charset="0"/>
                <a:cs typeface="Times New Roman" panose="02020603050405020304" pitchFamily="18" charset="0"/>
              </a:rPr>
              <a:t>Tính</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năng</a:t>
            </a:r>
            <a:r>
              <a:rPr lang="en-US" sz="2400" b="1" dirty="0" smtClean="0">
                <a:solidFill>
                  <a:schemeClr val="tx1"/>
                </a:solidFill>
                <a:latin typeface="Times New Roman" panose="02020603050405020304" pitchFamily="18" charset="0"/>
                <a:cs typeface="Times New Roman" panose="02020603050405020304" pitchFamily="18" charset="0"/>
              </a:rPr>
              <a:t> - </a:t>
            </a:r>
            <a:r>
              <a:rPr lang="vi-VN" sz="2400" b="1" dirty="0" smtClean="0">
                <a:solidFill>
                  <a:schemeClr val="tx1"/>
                </a:solidFill>
                <a:latin typeface="Times New Roman" panose="02020603050405020304" pitchFamily="18" charset="0"/>
                <a:cs typeface="Times New Roman" panose="02020603050405020304" pitchFamily="18" charset="0"/>
              </a:rPr>
              <a:t>Ư</a:t>
            </a:r>
            <a:r>
              <a:rPr lang="en-US" sz="2400" b="1" dirty="0" smtClean="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TÍNH KẾT NỐI</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870914"/>
            <a:ext cx="8001000" cy="3864145"/>
          </a:xfrm>
          <a:prstGeom prst="rect">
            <a:avLst/>
          </a:prstGeom>
        </p:spPr>
      </p:pic>
    </p:spTree>
    <p:extLst>
      <p:ext uri="{BB962C8B-B14F-4D97-AF65-F5344CB8AC3E}">
        <p14:creationId xmlns:p14="http://schemas.microsoft.com/office/powerpoint/2010/main" val="49234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38" y="1324656"/>
            <a:ext cx="8686800" cy="4923744"/>
          </a:xfrm>
          <a:prstGeom prst="rect">
            <a:avLst/>
          </a:prstGeom>
        </p:spPr>
      </p:pic>
      <p:sp>
        <p:nvSpPr>
          <p:cNvPr id="6" name="Rectangle 5"/>
          <p:cNvSpPr/>
          <p:nvPr/>
        </p:nvSpPr>
        <p:spPr>
          <a:xfrm>
            <a:off x="3352800" y="6308501"/>
            <a:ext cx="1704313" cy="498598"/>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smtClean="0">
                <a:solidFill>
                  <a:prstClr val="black"/>
                </a:solidFill>
                <a:latin typeface="Times New Roman" panose="02020603050405020304" pitchFamily="18" charset="0"/>
                <a:cs typeface="Times New Roman" panose="02020603050405020304" pitchFamily="18" charset="0"/>
              </a:rPr>
              <a:t>Giao</a:t>
            </a:r>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err="1" smtClean="0">
                <a:solidFill>
                  <a:prstClr val="black"/>
                </a:solidFill>
                <a:latin typeface="Times New Roman" panose="02020603050405020304" pitchFamily="18" charset="0"/>
                <a:cs typeface="Times New Roman" panose="02020603050405020304" pitchFamily="18" charset="0"/>
              </a:rPr>
              <a:t>diện</a:t>
            </a:r>
            <a:r>
              <a:rPr lang="en-US" sz="2200" dirty="0" smtClean="0">
                <a:solidFill>
                  <a:prstClr val="black"/>
                </a:solidFill>
                <a:latin typeface="Times New Roman" panose="02020603050405020304" pitchFamily="18" charset="0"/>
                <a:cs typeface="Times New Roman" panose="02020603050405020304" pitchFamily="18" charset="0"/>
              </a:rPr>
              <a:t> 3D</a:t>
            </a:r>
            <a:endParaRPr lang="en-US" sz="2200" dirty="0">
              <a:solidFill>
                <a:prstClr val="black"/>
              </a:solidFill>
              <a:latin typeface="Times New Roman" panose="02020603050405020304" pitchFamily="18" charset="0"/>
              <a:cs typeface="Times New Roman" panose="02020603050405020304" pitchFamily="18" charset="0"/>
            </a:endParaRPr>
          </a:p>
        </p:txBody>
      </p:sp>
      <p:sp>
        <p:nvSpPr>
          <p:cNvPr id="7" name="Title 11"/>
          <p:cNvSpPr txBox="1">
            <a:spLocks/>
          </p:cNvSpPr>
          <p:nvPr/>
        </p:nvSpPr>
        <p:spPr>
          <a:xfrm>
            <a:off x="124238" y="933260"/>
            <a:ext cx="2667000" cy="362140"/>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2200" b="1" dirty="0" smtClean="0">
                <a:solidFill>
                  <a:prstClr val="black"/>
                </a:solidFill>
                <a:latin typeface="Times New Roman" panose="02020603050405020304" pitchFamily="18" charset="0"/>
                <a:cs typeface="Times New Roman" panose="02020603050405020304" pitchFamily="18" charset="0"/>
              </a:rPr>
              <a:t>KỊCH BẢN 3 (</a:t>
            </a:r>
            <a:r>
              <a:rPr lang="en-US" sz="2200" b="1" dirty="0" err="1" smtClean="0">
                <a:solidFill>
                  <a:prstClr val="black"/>
                </a:solidFill>
                <a:latin typeface="Times New Roman" panose="02020603050405020304" pitchFamily="18" charset="0"/>
                <a:cs typeface="Times New Roman" panose="02020603050405020304" pitchFamily="18" charset="0"/>
              </a:rPr>
              <a:t>tiếp</a:t>
            </a:r>
            <a:r>
              <a:rPr lang="en-US" sz="2200" b="1" dirty="0" smtClean="0">
                <a:solidFill>
                  <a:prstClr val="black"/>
                </a:solidFill>
                <a:latin typeface="Times New Roman" panose="02020603050405020304" pitchFamily="18" charset="0"/>
                <a:cs typeface="Times New Roman" panose="02020603050405020304" pitchFamily="18" charset="0"/>
              </a:rPr>
              <a:t>)</a:t>
            </a:r>
            <a:endParaRPr lang="en-US" sz="2200" dirty="0">
              <a:solidFill>
                <a:prstClr val="black">
                  <a:lumMod val="65000"/>
                  <a:lumOff val="35000"/>
                </a:prstClr>
              </a:solidFill>
            </a:endParaRPr>
          </a:p>
        </p:txBody>
      </p:sp>
      <p:sp>
        <p:nvSpPr>
          <p:cNvPr id="8"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3315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01" y="1372122"/>
            <a:ext cx="8121799" cy="4876278"/>
          </a:xfrm>
          <a:prstGeom prst="rect">
            <a:avLst/>
          </a:prstGeom>
        </p:spPr>
      </p:pic>
      <p:sp>
        <p:nvSpPr>
          <p:cNvPr id="6" name="Title 11"/>
          <p:cNvSpPr txBox="1">
            <a:spLocks/>
          </p:cNvSpPr>
          <p:nvPr/>
        </p:nvSpPr>
        <p:spPr>
          <a:xfrm>
            <a:off x="124238" y="933260"/>
            <a:ext cx="2667000" cy="362140"/>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2200" b="1" dirty="0" smtClean="0">
                <a:solidFill>
                  <a:prstClr val="black"/>
                </a:solidFill>
                <a:latin typeface="Times New Roman" panose="02020603050405020304" pitchFamily="18" charset="0"/>
                <a:cs typeface="Times New Roman" panose="02020603050405020304" pitchFamily="18" charset="0"/>
              </a:rPr>
              <a:t>KỊCH BẢN 3 (</a:t>
            </a:r>
            <a:r>
              <a:rPr lang="en-US" sz="2200" b="1" dirty="0" err="1" smtClean="0">
                <a:solidFill>
                  <a:prstClr val="black"/>
                </a:solidFill>
                <a:latin typeface="Times New Roman" panose="02020603050405020304" pitchFamily="18" charset="0"/>
                <a:cs typeface="Times New Roman" panose="02020603050405020304" pitchFamily="18" charset="0"/>
              </a:rPr>
              <a:t>tiếp</a:t>
            </a:r>
            <a:r>
              <a:rPr lang="en-US" sz="2200" b="1" dirty="0" smtClean="0">
                <a:solidFill>
                  <a:prstClr val="black"/>
                </a:solidFill>
                <a:latin typeface="Times New Roman" panose="02020603050405020304" pitchFamily="18" charset="0"/>
                <a:cs typeface="Times New Roman" panose="02020603050405020304" pitchFamily="18" charset="0"/>
              </a:rPr>
              <a:t>)</a:t>
            </a:r>
            <a:endParaRPr lang="en-US" sz="2200" dirty="0">
              <a:solidFill>
                <a:prstClr val="black">
                  <a:lumMod val="65000"/>
                  <a:lumOff val="35000"/>
                </a:prstClr>
              </a:solidFill>
            </a:endParaRPr>
          </a:p>
        </p:txBody>
      </p:sp>
      <p:sp>
        <p:nvSpPr>
          <p:cNvPr id="7"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9" name="Rectangle 8"/>
          <p:cNvSpPr/>
          <p:nvPr/>
        </p:nvSpPr>
        <p:spPr>
          <a:xfrm>
            <a:off x="3352800" y="6308501"/>
            <a:ext cx="1704313" cy="498598"/>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smtClean="0">
                <a:solidFill>
                  <a:prstClr val="black"/>
                </a:solidFill>
                <a:latin typeface="Times New Roman" panose="02020603050405020304" pitchFamily="18" charset="0"/>
                <a:cs typeface="Times New Roman" panose="02020603050405020304" pitchFamily="18" charset="0"/>
              </a:rPr>
              <a:t>Giao</a:t>
            </a:r>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err="1" smtClean="0">
                <a:solidFill>
                  <a:prstClr val="black"/>
                </a:solidFill>
                <a:latin typeface="Times New Roman" panose="02020603050405020304" pitchFamily="18" charset="0"/>
                <a:cs typeface="Times New Roman" panose="02020603050405020304" pitchFamily="18" charset="0"/>
              </a:rPr>
              <a:t>diện</a:t>
            </a:r>
            <a:r>
              <a:rPr lang="en-US" sz="2200" dirty="0" smtClean="0">
                <a:solidFill>
                  <a:prstClr val="black"/>
                </a:solidFill>
                <a:latin typeface="Times New Roman" panose="02020603050405020304" pitchFamily="18" charset="0"/>
                <a:cs typeface="Times New Roman" panose="02020603050405020304" pitchFamily="18" charset="0"/>
              </a:rPr>
              <a:t> 3D</a:t>
            </a:r>
            <a:endParaRPr lang="en-US" sz="22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824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600199"/>
            <a:ext cx="8001000" cy="4702343"/>
          </a:xfrm>
          <a:prstGeom prst="rect">
            <a:avLst/>
          </a:prstGeom>
        </p:spPr>
      </p:pic>
      <p:sp>
        <p:nvSpPr>
          <p:cNvPr id="6" name="Content Placeholder 2"/>
          <p:cNvSpPr txBox="1">
            <a:spLocks/>
          </p:cNvSpPr>
          <p:nvPr/>
        </p:nvSpPr>
        <p:spPr>
          <a:xfrm>
            <a:off x="152401" y="990601"/>
            <a:ext cx="7543800" cy="685800"/>
          </a:xfrm>
          <a:prstGeom prst="rect">
            <a:avLst/>
          </a:prstGeom>
          <a:ln w="28575" cap="flat" cmpd="sng" algn="ctr">
            <a:noFill/>
            <a:prstDash val="solid"/>
          </a:ln>
        </p:spPr>
        <p:style>
          <a:lnRef idx="2">
            <a:schemeClr val="dk1"/>
          </a:lnRef>
          <a:fillRef idx="1">
            <a:schemeClr val="lt1"/>
          </a:fillRef>
          <a:effectRef idx="0">
            <a:schemeClr val="dk1"/>
          </a:effectRef>
          <a:fontRef idx="minor">
            <a:schemeClr val="dk1"/>
          </a:fontRef>
        </p:style>
        <p:txBody>
          <a:bodyPr vert="horz" lIns="91440" tIns="45720" rIns="91440" bIns="45720" rtlCol="0">
            <a:normAutofit fontScale="92500"/>
          </a:bodyPr>
          <a:lstStyle>
            <a:lvl1pPr marL="0" indent="0" algn="l" defTabSz="914400" rtl="0" eaLnBrk="1" latinLnBrk="0" hangingPunct="1">
              <a:spcBef>
                <a:spcPct val="20000"/>
              </a:spcBef>
              <a:spcAft>
                <a:spcPts val="600"/>
              </a:spcAft>
              <a:buFont typeface="Arial" pitchFamily="34" charset="0"/>
              <a:buNone/>
              <a:defRPr sz="2200" b="0" kern="1200">
                <a:solidFill>
                  <a:schemeClr val="dk1"/>
                </a:solidFill>
                <a:latin typeface="Segoe"/>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dk1"/>
                </a:solidFill>
                <a:latin typeface="Segoe"/>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dk1"/>
                </a:solidFill>
                <a:latin typeface="Segoe"/>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dk1"/>
                </a:solidFill>
                <a:latin typeface="Segoe"/>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dk1"/>
                </a:solidFill>
                <a:latin typeface="Segoe"/>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9pPr>
          </a:lstStyle>
          <a:p>
            <a:pPr lvl="1" indent="-457200" algn="just">
              <a:lnSpc>
                <a:spcPct val="120000"/>
              </a:lnSpc>
              <a:spcBef>
                <a:spcPts val="600"/>
              </a:spcBef>
              <a:spcAft>
                <a:spcPts val="600"/>
              </a:spcAft>
              <a:buClr>
                <a:srgbClr val="FBEEC9">
                  <a:lumMod val="50000"/>
                </a:srgbClr>
              </a:buClr>
              <a:buFont typeface="Wingdings" panose="05000000000000000000" pitchFamily="2" charset="2"/>
              <a:buChar char="v"/>
            </a:pPr>
            <a:r>
              <a:rPr lang="en-US" sz="3200" b="1" dirty="0" err="1">
                <a:solidFill>
                  <a:prstClr val="black"/>
                </a:solidFill>
                <a:latin typeface="Times New Roman" panose="02020603050405020304" pitchFamily="18" charset="0"/>
                <a:cs typeface="Times New Roman" panose="02020603050405020304" pitchFamily="18" charset="0"/>
              </a:rPr>
              <a:t>Kịch</a:t>
            </a:r>
            <a:r>
              <a:rPr lang="en-US" sz="3200" b="1" dirty="0">
                <a:solidFill>
                  <a:prstClr val="black"/>
                </a:solidFill>
                <a:latin typeface="Times New Roman" panose="02020603050405020304" pitchFamily="18" charset="0"/>
                <a:cs typeface="Times New Roman" panose="02020603050405020304" pitchFamily="18" charset="0"/>
              </a:rPr>
              <a:t> </a:t>
            </a:r>
            <a:r>
              <a:rPr lang="en-US" sz="3200" b="1" dirty="0" err="1">
                <a:solidFill>
                  <a:prstClr val="black"/>
                </a:solidFill>
                <a:latin typeface="Times New Roman" panose="02020603050405020304" pitchFamily="18" charset="0"/>
                <a:cs typeface="Times New Roman" panose="02020603050405020304" pitchFamily="18" charset="0"/>
              </a:rPr>
              <a:t>bản</a:t>
            </a:r>
            <a:r>
              <a:rPr lang="en-US" sz="3200" b="1" dirty="0">
                <a:solidFill>
                  <a:prstClr val="black"/>
                </a:solidFill>
                <a:latin typeface="Times New Roman" panose="02020603050405020304" pitchFamily="18" charset="0"/>
                <a:cs typeface="Times New Roman" panose="02020603050405020304" pitchFamily="18" charset="0"/>
              </a:rPr>
              <a:t> 4: </a:t>
            </a:r>
            <a:r>
              <a:rPr lang="en-US" sz="2800" dirty="0" err="1">
                <a:solidFill>
                  <a:prstClr val="black"/>
                </a:solidFill>
                <a:latin typeface="Times New Roman" panose="02020603050405020304" pitchFamily="18" charset="0"/>
                <a:cs typeface="Times New Roman" panose="02020603050405020304" pitchFamily="18" charset="0"/>
              </a:rPr>
              <a:t>Đổ</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bộ</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từ</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trực</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thăng</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bằng</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thang</a:t>
            </a:r>
            <a:r>
              <a:rPr lang="en-US" sz="2800" dirty="0">
                <a:solidFill>
                  <a:prstClr val="black"/>
                </a:solidFill>
                <a:latin typeface="Times New Roman" panose="02020603050405020304" pitchFamily="18" charset="0"/>
                <a:cs typeface="Times New Roman" panose="02020603050405020304" pitchFamily="18" charset="0"/>
              </a:rPr>
              <a:t> </a:t>
            </a:r>
            <a:r>
              <a:rPr lang="en-US" sz="2800" dirty="0" err="1">
                <a:solidFill>
                  <a:prstClr val="black"/>
                </a:solidFill>
                <a:latin typeface="Times New Roman" panose="02020603050405020304" pitchFamily="18" charset="0"/>
                <a:cs typeface="Times New Roman" panose="02020603050405020304" pitchFamily="18" charset="0"/>
              </a:rPr>
              <a:t>dây</a:t>
            </a:r>
            <a:endParaRPr lang="en-US" sz="2800" dirty="0">
              <a:solidFill>
                <a:prstClr val="black"/>
              </a:solidFill>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152401" y="351354"/>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9" name="Rectangle 8"/>
          <p:cNvSpPr/>
          <p:nvPr/>
        </p:nvSpPr>
        <p:spPr>
          <a:xfrm>
            <a:off x="1869534" y="6318596"/>
            <a:ext cx="4455066" cy="463204"/>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a:solidFill>
                  <a:prstClr val="black"/>
                </a:solidFill>
                <a:latin typeface="Times New Roman" panose="02020603050405020304" pitchFamily="18" charset="0"/>
                <a:cs typeface="Times New Roman" panose="02020603050405020304" pitchFamily="18" charset="0"/>
              </a:rPr>
              <a:t>Màn</a:t>
            </a:r>
            <a:r>
              <a:rPr lang="en-US" sz="2200" dirty="0">
                <a:solidFill>
                  <a:prstClr val="black"/>
                </a:solidFill>
                <a:latin typeface="Times New Roman" panose="02020603050405020304" pitchFamily="18" charset="0"/>
                <a:cs typeface="Times New Roman" panose="02020603050405020304" pitchFamily="18" charset="0"/>
              </a:rPr>
              <a:t> </a:t>
            </a:r>
            <a:r>
              <a:rPr lang="en-US" sz="2200" dirty="0" err="1">
                <a:solidFill>
                  <a:prstClr val="black"/>
                </a:solidFill>
                <a:latin typeface="Times New Roman" panose="02020603050405020304" pitchFamily="18" charset="0"/>
                <a:cs typeface="Times New Roman" panose="02020603050405020304" pitchFamily="18" charset="0"/>
              </a:rPr>
              <a:t>hình</a:t>
            </a:r>
            <a:r>
              <a:rPr lang="en-US" sz="2200" dirty="0">
                <a:solidFill>
                  <a:prstClr val="black"/>
                </a:solidFill>
                <a:latin typeface="Times New Roman" panose="02020603050405020304" pitchFamily="18" charset="0"/>
                <a:cs typeface="Times New Roman" panose="02020603050405020304" pitchFamily="18" charset="0"/>
              </a:rPr>
              <a:t> C2 (Command and control)</a:t>
            </a:r>
          </a:p>
        </p:txBody>
      </p:sp>
    </p:spTree>
    <p:extLst>
      <p:ext uri="{BB962C8B-B14F-4D97-AF65-F5344CB8AC3E}">
        <p14:creationId xmlns:p14="http://schemas.microsoft.com/office/powerpoint/2010/main" val="3786112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316936"/>
            <a:ext cx="8382000" cy="4997683"/>
          </a:xfrm>
          <a:prstGeom prst="rect">
            <a:avLst/>
          </a:prstGeom>
        </p:spPr>
      </p:pic>
      <p:sp>
        <p:nvSpPr>
          <p:cNvPr id="6" name="Title 11"/>
          <p:cNvSpPr txBox="1">
            <a:spLocks/>
          </p:cNvSpPr>
          <p:nvPr/>
        </p:nvSpPr>
        <p:spPr>
          <a:xfrm>
            <a:off x="124238" y="933260"/>
            <a:ext cx="2667000" cy="362140"/>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2200" b="1" dirty="0" smtClean="0">
                <a:solidFill>
                  <a:prstClr val="black"/>
                </a:solidFill>
                <a:latin typeface="Times New Roman" panose="02020603050405020304" pitchFamily="18" charset="0"/>
                <a:cs typeface="Times New Roman" panose="02020603050405020304" pitchFamily="18" charset="0"/>
              </a:rPr>
              <a:t>KỊCH BẢN 4 (</a:t>
            </a:r>
            <a:r>
              <a:rPr lang="en-US" sz="2200" b="1" dirty="0" err="1" smtClean="0">
                <a:solidFill>
                  <a:prstClr val="black"/>
                </a:solidFill>
                <a:latin typeface="Times New Roman" panose="02020603050405020304" pitchFamily="18" charset="0"/>
                <a:cs typeface="Times New Roman" panose="02020603050405020304" pitchFamily="18" charset="0"/>
              </a:rPr>
              <a:t>tiếp</a:t>
            </a:r>
            <a:r>
              <a:rPr lang="en-US" sz="2200" b="1" dirty="0" smtClean="0">
                <a:solidFill>
                  <a:prstClr val="black"/>
                </a:solidFill>
                <a:latin typeface="Times New Roman" panose="02020603050405020304" pitchFamily="18" charset="0"/>
                <a:cs typeface="Times New Roman" panose="02020603050405020304" pitchFamily="18" charset="0"/>
              </a:rPr>
              <a:t>)</a:t>
            </a:r>
            <a:endParaRPr lang="en-US" sz="2200" dirty="0">
              <a:solidFill>
                <a:prstClr val="black">
                  <a:lumMod val="65000"/>
                  <a:lumOff val="35000"/>
                </a:prstClr>
              </a:solidFill>
            </a:endParaRPr>
          </a:p>
        </p:txBody>
      </p:sp>
      <p:sp>
        <p:nvSpPr>
          <p:cNvPr id="7"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10" name="Rectangle 9"/>
          <p:cNvSpPr/>
          <p:nvPr/>
        </p:nvSpPr>
        <p:spPr>
          <a:xfrm>
            <a:off x="3352800" y="6308501"/>
            <a:ext cx="1704313" cy="498598"/>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smtClean="0">
                <a:solidFill>
                  <a:prstClr val="black"/>
                </a:solidFill>
                <a:latin typeface="Times New Roman" panose="02020603050405020304" pitchFamily="18" charset="0"/>
                <a:cs typeface="Times New Roman" panose="02020603050405020304" pitchFamily="18" charset="0"/>
              </a:rPr>
              <a:t>Giao</a:t>
            </a:r>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err="1" smtClean="0">
                <a:solidFill>
                  <a:prstClr val="black"/>
                </a:solidFill>
                <a:latin typeface="Times New Roman" panose="02020603050405020304" pitchFamily="18" charset="0"/>
                <a:cs typeface="Times New Roman" panose="02020603050405020304" pitchFamily="18" charset="0"/>
              </a:rPr>
              <a:t>diện</a:t>
            </a:r>
            <a:r>
              <a:rPr lang="en-US" sz="2200" dirty="0" smtClean="0">
                <a:solidFill>
                  <a:prstClr val="black"/>
                </a:solidFill>
                <a:latin typeface="Times New Roman" panose="02020603050405020304" pitchFamily="18" charset="0"/>
                <a:cs typeface="Times New Roman" panose="02020603050405020304" pitchFamily="18" charset="0"/>
              </a:rPr>
              <a:t> 3D</a:t>
            </a:r>
            <a:endParaRPr lang="en-US" sz="22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1407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60" y="1372122"/>
            <a:ext cx="7859435" cy="4918134"/>
          </a:xfrm>
          <a:prstGeom prst="rect">
            <a:avLst/>
          </a:prstGeom>
        </p:spPr>
      </p:pic>
      <p:sp>
        <p:nvSpPr>
          <p:cNvPr id="6" name="Rectangle 5"/>
          <p:cNvSpPr/>
          <p:nvPr/>
        </p:nvSpPr>
        <p:spPr>
          <a:xfrm>
            <a:off x="3352800" y="6308501"/>
            <a:ext cx="1704313" cy="498598"/>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smtClean="0">
                <a:solidFill>
                  <a:prstClr val="black"/>
                </a:solidFill>
                <a:latin typeface="Times New Roman" panose="02020603050405020304" pitchFamily="18" charset="0"/>
                <a:cs typeface="Times New Roman" panose="02020603050405020304" pitchFamily="18" charset="0"/>
              </a:rPr>
              <a:t>Giao</a:t>
            </a:r>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err="1" smtClean="0">
                <a:solidFill>
                  <a:prstClr val="black"/>
                </a:solidFill>
                <a:latin typeface="Times New Roman" panose="02020603050405020304" pitchFamily="18" charset="0"/>
                <a:cs typeface="Times New Roman" panose="02020603050405020304" pitchFamily="18" charset="0"/>
              </a:rPr>
              <a:t>diện</a:t>
            </a:r>
            <a:r>
              <a:rPr lang="en-US" sz="2200" dirty="0" smtClean="0">
                <a:solidFill>
                  <a:prstClr val="black"/>
                </a:solidFill>
                <a:latin typeface="Times New Roman" panose="02020603050405020304" pitchFamily="18" charset="0"/>
                <a:cs typeface="Times New Roman" panose="02020603050405020304" pitchFamily="18" charset="0"/>
              </a:rPr>
              <a:t> 3D</a:t>
            </a:r>
            <a:endParaRPr lang="en-US" sz="2200" dirty="0">
              <a:solidFill>
                <a:prstClr val="black"/>
              </a:solidFill>
              <a:latin typeface="Times New Roman" panose="02020603050405020304" pitchFamily="18" charset="0"/>
              <a:cs typeface="Times New Roman" panose="02020603050405020304" pitchFamily="18" charset="0"/>
            </a:endParaRPr>
          </a:p>
        </p:txBody>
      </p:sp>
      <p:sp>
        <p:nvSpPr>
          <p:cNvPr id="8" name="Title 11"/>
          <p:cNvSpPr txBox="1">
            <a:spLocks/>
          </p:cNvSpPr>
          <p:nvPr/>
        </p:nvSpPr>
        <p:spPr>
          <a:xfrm>
            <a:off x="124238" y="933260"/>
            <a:ext cx="2667000" cy="362140"/>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2200" b="1" dirty="0" smtClean="0">
                <a:solidFill>
                  <a:prstClr val="black"/>
                </a:solidFill>
                <a:latin typeface="Times New Roman" panose="02020603050405020304" pitchFamily="18" charset="0"/>
                <a:cs typeface="Times New Roman" panose="02020603050405020304" pitchFamily="18" charset="0"/>
              </a:rPr>
              <a:t>KỊCH BẢN 4 (</a:t>
            </a:r>
            <a:r>
              <a:rPr lang="en-US" sz="2200" b="1" dirty="0" err="1" smtClean="0">
                <a:solidFill>
                  <a:prstClr val="black"/>
                </a:solidFill>
                <a:latin typeface="Times New Roman" panose="02020603050405020304" pitchFamily="18" charset="0"/>
                <a:cs typeface="Times New Roman" panose="02020603050405020304" pitchFamily="18" charset="0"/>
              </a:rPr>
              <a:t>tiếp</a:t>
            </a:r>
            <a:r>
              <a:rPr lang="en-US" sz="2200" b="1" dirty="0" smtClean="0">
                <a:solidFill>
                  <a:prstClr val="black"/>
                </a:solidFill>
                <a:latin typeface="Times New Roman" panose="02020603050405020304" pitchFamily="18" charset="0"/>
                <a:cs typeface="Times New Roman" panose="02020603050405020304" pitchFamily="18" charset="0"/>
              </a:rPr>
              <a:t>)</a:t>
            </a:r>
            <a:endParaRPr lang="en-US" sz="2200" dirty="0">
              <a:solidFill>
                <a:prstClr val="black">
                  <a:lumMod val="65000"/>
                  <a:lumOff val="35000"/>
                </a:prstClr>
              </a:solidFill>
            </a:endParaRPr>
          </a:p>
        </p:txBody>
      </p:sp>
      <p:sp>
        <p:nvSpPr>
          <p:cNvPr id="9"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244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1" y="1676401"/>
            <a:ext cx="8610044" cy="4648199"/>
          </a:xfrm>
          <a:prstGeom prst="rect">
            <a:avLst/>
          </a:prstGeom>
        </p:spPr>
      </p:pic>
      <p:sp>
        <p:nvSpPr>
          <p:cNvPr id="6" name="Content Placeholder 2"/>
          <p:cNvSpPr txBox="1">
            <a:spLocks/>
          </p:cNvSpPr>
          <p:nvPr/>
        </p:nvSpPr>
        <p:spPr>
          <a:xfrm>
            <a:off x="152401" y="990601"/>
            <a:ext cx="7543800" cy="685800"/>
          </a:xfrm>
          <a:prstGeom prst="rect">
            <a:avLst/>
          </a:prstGeom>
          <a:ln w="28575" cap="flat" cmpd="sng" algn="ctr">
            <a:noFill/>
            <a:prstDash val="solid"/>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200" b="0" kern="1200">
                <a:solidFill>
                  <a:schemeClr val="dk1"/>
                </a:solidFill>
                <a:latin typeface="Segoe"/>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dk1"/>
                </a:solidFill>
                <a:latin typeface="Segoe"/>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dk1"/>
                </a:solidFill>
                <a:latin typeface="Segoe"/>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dk1"/>
                </a:solidFill>
                <a:latin typeface="Segoe"/>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dk1"/>
                </a:solidFill>
                <a:latin typeface="Segoe"/>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dk1"/>
                </a:solidFill>
                <a:latin typeface="+mn-lt"/>
                <a:ea typeface="+mn-ea"/>
                <a:cs typeface="+mn-cs"/>
              </a:defRPr>
            </a:lvl9pPr>
          </a:lstStyle>
          <a:p>
            <a:pPr lvl="1" indent="-457200" algn="just">
              <a:lnSpc>
                <a:spcPct val="120000"/>
              </a:lnSpc>
              <a:spcBef>
                <a:spcPts val="600"/>
              </a:spcBef>
              <a:spcAft>
                <a:spcPts val="600"/>
              </a:spcAft>
              <a:buClr>
                <a:srgbClr val="FBEEC9">
                  <a:lumMod val="50000"/>
                </a:srgbClr>
              </a:buClr>
              <a:buFont typeface="Wingdings" panose="05000000000000000000" pitchFamily="2" charset="2"/>
              <a:buChar char="v"/>
            </a:pPr>
            <a:r>
              <a:rPr lang="en-US" sz="3200" b="1" dirty="0" err="1">
                <a:solidFill>
                  <a:prstClr val="black"/>
                </a:solidFill>
                <a:latin typeface="Times New Roman" panose="02020603050405020304" pitchFamily="18" charset="0"/>
                <a:cs typeface="Times New Roman" panose="02020603050405020304" pitchFamily="18" charset="0"/>
              </a:rPr>
              <a:t>Kịch</a:t>
            </a:r>
            <a:r>
              <a:rPr lang="en-US" sz="3200" b="1" dirty="0">
                <a:solidFill>
                  <a:prstClr val="black"/>
                </a:solidFill>
                <a:latin typeface="Times New Roman" panose="02020603050405020304" pitchFamily="18" charset="0"/>
                <a:cs typeface="Times New Roman" panose="02020603050405020304" pitchFamily="18" charset="0"/>
              </a:rPr>
              <a:t> </a:t>
            </a:r>
            <a:r>
              <a:rPr lang="en-US" sz="3200" b="1" dirty="0" err="1">
                <a:solidFill>
                  <a:prstClr val="black"/>
                </a:solidFill>
                <a:latin typeface="Times New Roman" panose="02020603050405020304" pitchFamily="18" charset="0"/>
                <a:cs typeface="Times New Roman" panose="02020603050405020304" pitchFamily="18" charset="0"/>
              </a:rPr>
              <a:t>bản</a:t>
            </a:r>
            <a:r>
              <a:rPr lang="en-US" sz="3200" b="1" dirty="0">
                <a:solidFill>
                  <a:prstClr val="black"/>
                </a:solidFill>
                <a:latin typeface="Times New Roman" panose="02020603050405020304" pitchFamily="18" charset="0"/>
                <a:cs typeface="Times New Roman" panose="02020603050405020304" pitchFamily="18" charset="0"/>
              </a:rPr>
              <a:t> </a:t>
            </a:r>
            <a:r>
              <a:rPr lang="en-US" sz="3200" b="1" dirty="0" smtClean="0">
                <a:solidFill>
                  <a:prstClr val="black"/>
                </a:solidFill>
                <a:latin typeface="Times New Roman" panose="02020603050405020304" pitchFamily="18" charset="0"/>
                <a:cs typeface="Times New Roman" panose="02020603050405020304" pitchFamily="18" charset="0"/>
              </a:rPr>
              <a:t>5: </a:t>
            </a:r>
            <a:r>
              <a:rPr lang="en-US" sz="3200" dirty="0" err="1">
                <a:solidFill>
                  <a:prstClr val="black"/>
                </a:solidFill>
                <a:latin typeface="Times New Roman" panose="02020603050405020304" pitchFamily="18" charset="0"/>
                <a:cs typeface="Times New Roman" panose="02020603050405020304" pitchFamily="18" charset="0"/>
              </a:rPr>
              <a:t>Phòng</a:t>
            </a:r>
            <a:r>
              <a:rPr lang="en-US" sz="3200" dirty="0">
                <a:solidFill>
                  <a:prstClr val="black"/>
                </a:solidFill>
                <a:latin typeface="Times New Roman" panose="02020603050405020304" pitchFamily="18" charset="0"/>
                <a:cs typeface="Times New Roman" panose="02020603050405020304" pitchFamily="18" charset="0"/>
              </a:rPr>
              <a:t> </a:t>
            </a:r>
            <a:r>
              <a:rPr lang="en-US" sz="3200" dirty="0" err="1">
                <a:solidFill>
                  <a:prstClr val="black"/>
                </a:solidFill>
                <a:latin typeface="Times New Roman" panose="02020603050405020304" pitchFamily="18" charset="0"/>
                <a:cs typeface="Times New Roman" panose="02020603050405020304" pitchFamily="18" charset="0"/>
              </a:rPr>
              <a:t>thủ</a:t>
            </a:r>
            <a:r>
              <a:rPr lang="en-US" sz="3200" dirty="0">
                <a:solidFill>
                  <a:prstClr val="black"/>
                </a:solidFill>
                <a:latin typeface="Times New Roman" panose="02020603050405020304" pitchFamily="18" charset="0"/>
                <a:cs typeface="Times New Roman" panose="02020603050405020304" pitchFamily="18" charset="0"/>
              </a:rPr>
              <a:t> </a:t>
            </a:r>
            <a:r>
              <a:rPr lang="en-US" sz="3200" dirty="0" err="1">
                <a:solidFill>
                  <a:prstClr val="black"/>
                </a:solidFill>
                <a:latin typeface="Times New Roman" panose="02020603050405020304" pitchFamily="18" charset="0"/>
                <a:cs typeface="Times New Roman" panose="02020603050405020304" pitchFamily="18" charset="0"/>
              </a:rPr>
              <a:t>tên</a:t>
            </a:r>
            <a:r>
              <a:rPr lang="en-US" sz="3200" dirty="0">
                <a:solidFill>
                  <a:prstClr val="black"/>
                </a:solidFill>
                <a:latin typeface="Times New Roman" panose="02020603050405020304" pitchFamily="18" charset="0"/>
                <a:cs typeface="Times New Roman" panose="02020603050405020304" pitchFamily="18" charset="0"/>
              </a:rPr>
              <a:t> </a:t>
            </a:r>
            <a:r>
              <a:rPr lang="en-US" sz="3200" dirty="0" err="1">
                <a:solidFill>
                  <a:prstClr val="black"/>
                </a:solidFill>
                <a:latin typeface="Times New Roman" panose="02020603050405020304" pitchFamily="18" charset="0"/>
                <a:cs typeface="Times New Roman" panose="02020603050405020304" pitchFamily="18" charset="0"/>
              </a:rPr>
              <a:t>lửa</a:t>
            </a:r>
            <a:endParaRPr lang="en-US" sz="3200" dirty="0">
              <a:solidFill>
                <a:prstClr val="black"/>
              </a:solidFill>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52401" y="351354"/>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10" name="Rectangle 9"/>
          <p:cNvSpPr/>
          <p:nvPr/>
        </p:nvSpPr>
        <p:spPr>
          <a:xfrm>
            <a:off x="1869534" y="6318596"/>
            <a:ext cx="4455066" cy="463204"/>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a:solidFill>
                  <a:prstClr val="black"/>
                </a:solidFill>
                <a:latin typeface="Times New Roman" panose="02020603050405020304" pitchFamily="18" charset="0"/>
                <a:cs typeface="Times New Roman" panose="02020603050405020304" pitchFamily="18" charset="0"/>
              </a:rPr>
              <a:t>Màn</a:t>
            </a:r>
            <a:r>
              <a:rPr lang="en-US" sz="2200" dirty="0">
                <a:solidFill>
                  <a:prstClr val="black"/>
                </a:solidFill>
                <a:latin typeface="Times New Roman" panose="02020603050405020304" pitchFamily="18" charset="0"/>
                <a:cs typeface="Times New Roman" panose="02020603050405020304" pitchFamily="18" charset="0"/>
              </a:rPr>
              <a:t> </a:t>
            </a:r>
            <a:r>
              <a:rPr lang="en-US" sz="2200" dirty="0" err="1">
                <a:solidFill>
                  <a:prstClr val="black"/>
                </a:solidFill>
                <a:latin typeface="Times New Roman" panose="02020603050405020304" pitchFamily="18" charset="0"/>
                <a:cs typeface="Times New Roman" panose="02020603050405020304" pitchFamily="18" charset="0"/>
              </a:rPr>
              <a:t>hình</a:t>
            </a:r>
            <a:r>
              <a:rPr lang="en-US" sz="2200" dirty="0">
                <a:solidFill>
                  <a:prstClr val="black"/>
                </a:solidFill>
                <a:latin typeface="Times New Roman" panose="02020603050405020304" pitchFamily="18" charset="0"/>
                <a:cs typeface="Times New Roman" panose="02020603050405020304" pitchFamily="18" charset="0"/>
              </a:rPr>
              <a:t> C2 (Command and control)</a:t>
            </a:r>
          </a:p>
        </p:txBody>
      </p:sp>
    </p:spTree>
    <p:extLst>
      <p:ext uri="{BB962C8B-B14F-4D97-AF65-F5344CB8AC3E}">
        <p14:creationId xmlns:p14="http://schemas.microsoft.com/office/powerpoint/2010/main" val="1358721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90600"/>
            <a:ext cx="7543800" cy="5715001"/>
          </a:xfrm>
          <a:ln>
            <a:noFill/>
          </a:ln>
        </p:spPr>
        <p:style>
          <a:lnRef idx="2">
            <a:schemeClr val="dk1"/>
          </a:lnRef>
          <a:fillRef idx="1">
            <a:schemeClr val="lt1"/>
          </a:fillRef>
          <a:effectRef idx="0">
            <a:schemeClr val="dk1"/>
          </a:effectRef>
          <a:fontRef idx="minor">
            <a:schemeClr val="dk1"/>
          </a:fontRef>
        </p:style>
        <p:txBody>
          <a:bodyPr>
            <a:normAutofit/>
          </a:bodyPr>
          <a:lstStyle/>
          <a:p>
            <a:pPr marL="457200" indent="-457200" algn="just">
              <a:lnSpc>
                <a:spcPct val="120000"/>
              </a:lnSpc>
              <a:spcBef>
                <a:spcPts val="600"/>
              </a:spcBef>
              <a:buClr>
                <a:schemeClr val="bg2">
                  <a:lumMod val="50000"/>
                </a:schemeClr>
              </a:buClr>
              <a:buFont typeface="Wingdings" panose="05000000000000000000" pitchFamily="2" charset="2"/>
              <a:buChar char="v"/>
            </a:pPr>
            <a:endParaRPr lang="en-US" sz="2600" dirty="0" smtClean="0">
              <a:solidFill>
                <a:schemeClr val="tx1"/>
              </a:solidFill>
              <a:latin typeface="Times New Roman" panose="02020603050405020304" pitchFamily="18" charset="0"/>
              <a:cs typeface="Times New Roman" panose="02020603050405020304" pitchFamily="18" charset="0"/>
            </a:endParaRPr>
          </a:p>
          <a:p>
            <a:pPr algn="just">
              <a:lnSpc>
                <a:spcPct val="120000"/>
              </a:lnSpc>
              <a:spcBef>
                <a:spcPts val="600"/>
              </a:spcBef>
              <a:buClr>
                <a:schemeClr val="bg2">
                  <a:lumMod val="50000"/>
                </a:schemeClr>
              </a:buClr>
            </a:pPr>
            <a:r>
              <a:rPr lang="en-US" sz="2800" b="1" dirty="0" smtClean="0">
                <a:solidFill>
                  <a:schemeClr val="tx1"/>
                </a:solidFill>
                <a:latin typeface="Times New Roman" panose="02020603050405020304" pitchFamily="18" charset="0"/>
                <a:cs typeface="Times New Roman" panose="02020603050405020304" pitchFamily="18" charset="0"/>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08280"/>
            <a:ext cx="7848600" cy="5000222"/>
          </a:xfrm>
          <a:prstGeom prst="rect">
            <a:avLst/>
          </a:prstGeom>
        </p:spPr>
      </p:pic>
      <p:sp>
        <p:nvSpPr>
          <p:cNvPr id="6" name="Title 11"/>
          <p:cNvSpPr txBox="1">
            <a:spLocks/>
          </p:cNvSpPr>
          <p:nvPr/>
        </p:nvSpPr>
        <p:spPr>
          <a:xfrm>
            <a:off x="124238" y="933260"/>
            <a:ext cx="2667000" cy="362140"/>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2200" b="1" dirty="0" smtClean="0">
                <a:solidFill>
                  <a:prstClr val="black"/>
                </a:solidFill>
                <a:latin typeface="Times New Roman" panose="02020603050405020304" pitchFamily="18" charset="0"/>
                <a:cs typeface="Times New Roman" panose="02020603050405020304" pitchFamily="18" charset="0"/>
              </a:rPr>
              <a:t>KỊCH BẢN 5 (</a:t>
            </a:r>
            <a:r>
              <a:rPr lang="en-US" sz="2200" b="1" dirty="0" err="1" smtClean="0">
                <a:solidFill>
                  <a:prstClr val="black"/>
                </a:solidFill>
                <a:latin typeface="Times New Roman" panose="02020603050405020304" pitchFamily="18" charset="0"/>
                <a:cs typeface="Times New Roman" panose="02020603050405020304" pitchFamily="18" charset="0"/>
              </a:rPr>
              <a:t>tiếp</a:t>
            </a:r>
            <a:r>
              <a:rPr lang="en-US" sz="2200" b="1" dirty="0" smtClean="0">
                <a:solidFill>
                  <a:prstClr val="black"/>
                </a:solidFill>
                <a:latin typeface="Times New Roman" panose="02020603050405020304" pitchFamily="18" charset="0"/>
                <a:cs typeface="Times New Roman" panose="02020603050405020304" pitchFamily="18" charset="0"/>
              </a:rPr>
              <a:t>)</a:t>
            </a:r>
            <a:endParaRPr lang="en-US" sz="2200" dirty="0">
              <a:solidFill>
                <a:prstClr val="black">
                  <a:lumMod val="65000"/>
                  <a:lumOff val="35000"/>
                </a:prstClr>
              </a:solidFill>
            </a:endParaRPr>
          </a:p>
        </p:txBody>
      </p:sp>
      <p:sp>
        <p:nvSpPr>
          <p:cNvPr id="7"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8" name="Rectangle 7"/>
          <p:cNvSpPr/>
          <p:nvPr/>
        </p:nvSpPr>
        <p:spPr>
          <a:xfrm>
            <a:off x="3352800" y="6308501"/>
            <a:ext cx="1704313" cy="498598"/>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smtClean="0">
                <a:solidFill>
                  <a:prstClr val="black"/>
                </a:solidFill>
                <a:latin typeface="Times New Roman" panose="02020603050405020304" pitchFamily="18" charset="0"/>
                <a:cs typeface="Times New Roman" panose="02020603050405020304" pitchFamily="18" charset="0"/>
              </a:rPr>
              <a:t>Giao</a:t>
            </a:r>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err="1" smtClean="0">
                <a:solidFill>
                  <a:prstClr val="black"/>
                </a:solidFill>
                <a:latin typeface="Times New Roman" panose="02020603050405020304" pitchFamily="18" charset="0"/>
                <a:cs typeface="Times New Roman" panose="02020603050405020304" pitchFamily="18" charset="0"/>
              </a:rPr>
              <a:t>diện</a:t>
            </a:r>
            <a:r>
              <a:rPr lang="en-US" sz="2200" dirty="0" smtClean="0">
                <a:solidFill>
                  <a:prstClr val="black"/>
                </a:solidFill>
                <a:latin typeface="Times New Roman" panose="02020603050405020304" pitchFamily="18" charset="0"/>
                <a:cs typeface="Times New Roman" panose="02020603050405020304" pitchFamily="18" charset="0"/>
              </a:rPr>
              <a:t> 3D</a:t>
            </a:r>
            <a:endParaRPr lang="en-US" sz="22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32584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90601"/>
            <a:ext cx="7543800" cy="304800"/>
          </a:xfrm>
          <a:ln>
            <a:noFill/>
          </a:ln>
        </p:spPr>
        <p:style>
          <a:lnRef idx="2">
            <a:schemeClr val="dk1"/>
          </a:lnRef>
          <a:fillRef idx="1">
            <a:schemeClr val="lt1"/>
          </a:fillRef>
          <a:effectRef idx="0">
            <a:schemeClr val="dk1"/>
          </a:effectRef>
          <a:fontRef idx="minor">
            <a:schemeClr val="dk1"/>
          </a:fontRef>
        </p:style>
        <p:txBody>
          <a:bodyPr>
            <a:normAutofit fontScale="25000" lnSpcReduction="20000"/>
          </a:bodyPr>
          <a:lstStyle/>
          <a:p>
            <a:pPr marL="457200" indent="-457200" algn="just">
              <a:lnSpc>
                <a:spcPct val="120000"/>
              </a:lnSpc>
              <a:spcBef>
                <a:spcPts val="600"/>
              </a:spcBef>
              <a:buClr>
                <a:schemeClr val="bg2">
                  <a:lumMod val="50000"/>
                </a:schemeClr>
              </a:buClr>
              <a:buFont typeface="Wingdings" panose="05000000000000000000" pitchFamily="2" charset="2"/>
              <a:buChar char="v"/>
            </a:pPr>
            <a:endParaRPr lang="en-US" sz="2600" dirty="0" smtClean="0">
              <a:solidFill>
                <a:schemeClr val="tx1"/>
              </a:solidFill>
              <a:latin typeface="Times New Roman" panose="02020603050405020304" pitchFamily="18" charset="0"/>
              <a:cs typeface="Times New Roman" panose="02020603050405020304" pitchFamily="18" charset="0"/>
            </a:endParaRPr>
          </a:p>
          <a:p>
            <a:pPr algn="just">
              <a:lnSpc>
                <a:spcPct val="120000"/>
              </a:lnSpc>
              <a:spcBef>
                <a:spcPts val="600"/>
              </a:spcBef>
              <a:buClr>
                <a:schemeClr val="bg2">
                  <a:lumMod val="50000"/>
                </a:schemeClr>
              </a:buClr>
            </a:pPr>
            <a:r>
              <a:rPr lang="en-US" sz="2800" b="1" dirty="0" smtClean="0">
                <a:solidFill>
                  <a:schemeClr val="tx1"/>
                </a:solidFill>
                <a:latin typeface="Times New Roman" panose="02020603050405020304" pitchFamily="18" charset="0"/>
                <a:cs typeface="Times New Roman" panose="02020603050405020304" pitchFamily="18" charset="0"/>
              </a:rPr>
              <a:t>			        </a:t>
            </a:r>
          </a:p>
        </p:txBody>
      </p:sp>
      <p:sp>
        <p:nvSpPr>
          <p:cNvPr id="7" name="Title 11"/>
          <p:cNvSpPr txBox="1">
            <a:spLocks/>
          </p:cNvSpPr>
          <p:nvPr/>
        </p:nvSpPr>
        <p:spPr>
          <a:xfrm>
            <a:off x="124238" y="933260"/>
            <a:ext cx="2667000" cy="362140"/>
          </a:xfrm>
          <a:prstGeom prst="rect">
            <a:avLst/>
          </a:prstGeom>
        </p:spPr>
        <p:txBody>
          <a:bodyPr vert="horz" lIns="91440" tIns="45720" rIns="91440" bIns="45720" rtlCol="0" anchor="b">
            <a:normAutofit fontScale="90000" lnSpcReduction="20000"/>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r>
              <a:rPr lang="en-US" sz="2200" b="1" dirty="0" smtClean="0">
                <a:solidFill>
                  <a:prstClr val="black"/>
                </a:solidFill>
                <a:latin typeface="Times New Roman" panose="02020603050405020304" pitchFamily="18" charset="0"/>
                <a:cs typeface="Times New Roman" panose="02020603050405020304" pitchFamily="18" charset="0"/>
              </a:rPr>
              <a:t>KỊCH BẢN 5 (</a:t>
            </a:r>
            <a:r>
              <a:rPr lang="en-US" sz="2200" b="1" dirty="0" err="1" smtClean="0">
                <a:solidFill>
                  <a:prstClr val="black"/>
                </a:solidFill>
                <a:latin typeface="Times New Roman" panose="02020603050405020304" pitchFamily="18" charset="0"/>
                <a:cs typeface="Times New Roman" panose="02020603050405020304" pitchFamily="18" charset="0"/>
              </a:rPr>
              <a:t>tiếp</a:t>
            </a:r>
            <a:r>
              <a:rPr lang="en-US" sz="2200" b="1" dirty="0" smtClean="0">
                <a:solidFill>
                  <a:prstClr val="black"/>
                </a:solidFill>
                <a:latin typeface="Times New Roman" panose="02020603050405020304" pitchFamily="18" charset="0"/>
                <a:cs typeface="Times New Roman" panose="02020603050405020304" pitchFamily="18" charset="0"/>
              </a:rPr>
              <a:t>)</a:t>
            </a:r>
            <a:endParaRPr lang="en-US" sz="2200" dirty="0">
              <a:solidFill>
                <a:prstClr val="black">
                  <a:lumMod val="65000"/>
                  <a:lumOff val="35000"/>
                </a:prstClr>
              </a:solidFill>
            </a:endParaRPr>
          </a:p>
        </p:txBody>
      </p:sp>
      <p:sp>
        <p:nvSpPr>
          <p:cNvPr id="8" name="Title 1"/>
          <p:cNvSpPr txBox="1">
            <a:spLocks/>
          </p:cNvSpPr>
          <p:nvPr/>
        </p:nvSpPr>
        <p:spPr>
          <a:xfrm>
            <a:off x="9939" y="217292"/>
            <a:ext cx="5496058" cy="639246"/>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prstClr val="black"/>
              </a:buClr>
            </a:pPr>
            <a:r>
              <a:rPr lang="en-US" sz="2400" b="1" dirty="0" smtClean="0">
                <a:solidFill>
                  <a:prstClr val="black"/>
                </a:solidFill>
                <a:latin typeface="Times New Roman" panose="02020603050405020304" pitchFamily="18" charset="0"/>
                <a:cs typeface="Times New Roman" panose="02020603050405020304" pitchFamily="18" charset="0"/>
              </a:rPr>
              <a:t>MỘT SỐ KỊCH BẢN ĐÃ XÂY DỰNG THỬ NGHIỆM</a:t>
            </a:r>
            <a:endParaRPr lang="en-US" sz="2400" b="1" dirty="0">
              <a:solidFill>
                <a:prstClr val="black"/>
              </a:solidFill>
              <a:latin typeface="Times New Roman" panose="02020603050405020304" pitchFamily="18" charset="0"/>
              <a:cs typeface="Times New Roman" panose="02020603050405020304" pitchFamily="18" charset="0"/>
            </a:endParaRPr>
          </a:p>
        </p:txBody>
      </p:sp>
      <p:sp>
        <p:nvSpPr>
          <p:cNvPr id="9" name="Rectangle 8"/>
          <p:cNvSpPr/>
          <p:nvPr/>
        </p:nvSpPr>
        <p:spPr>
          <a:xfrm>
            <a:off x="3352800" y="6308501"/>
            <a:ext cx="1704313" cy="498598"/>
          </a:xfrm>
          <a:prstGeom prst="rect">
            <a:avLst/>
          </a:prstGeom>
        </p:spPr>
        <p:txBody>
          <a:bodyPr wrap="none">
            <a:spAutoFit/>
          </a:bodyPr>
          <a:lstStyle/>
          <a:p>
            <a:pPr algn="just">
              <a:lnSpc>
                <a:spcPct val="120000"/>
              </a:lnSpc>
              <a:spcBef>
                <a:spcPts val="600"/>
              </a:spcBef>
              <a:buClr>
                <a:srgbClr val="FBEEC9">
                  <a:lumMod val="50000"/>
                </a:srgbClr>
              </a:buClr>
            </a:pPr>
            <a:r>
              <a:rPr lang="en-US" sz="2200" dirty="0" err="1" smtClean="0">
                <a:solidFill>
                  <a:prstClr val="black"/>
                </a:solidFill>
                <a:latin typeface="Times New Roman" panose="02020603050405020304" pitchFamily="18" charset="0"/>
                <a:cs typeface="Times New Roman" panose="02020603050405020304" pitchFamily="18" charset="0"/>
              </a:rPr>
              <a:t>Giao</a:t>
            </a:r>
            <a:r>
              <a:rPr lang="en-US" sz="2200" dirty="0" smtClean="0">
                <a:solidFill>
                  <a:prstClr val="black"/>
                </a:solidFill>
                <a:latin typeface="Times New Roman" panose="02020603050405020304" pitchFamily="18" charset="0"/>
                <a:cs typeface="Times New Roman" panose="02020603050405020304" pitchFamily="18" charset="0"/>
              </a:rPr>
              <a:t> </a:t>
            </a:r>
            <a:r>
              <a:rPr lang="en-US" sz="2200" dirty="0" err="1" smtClean="0">
                <a:solidFill>
                  <a:prstClr val="black"/>
                </a:solidFill>
                <a:latin typeface="Times New Roman" panose="02020603050405020304" pitchFamily="18" charset="0"/>
                <a:cs typeface="Times New Roman" panose="02020603050405020304" pitchFamily="18" charset="0"/>
              </a:rPr>
              <a:t>diện</a:t>
            </a:r>
            <a:r>
              <a:rPr lang="en-US" sz="2200" dirty="0" smtClean="0">
                <a:solidFill>
                  <a:prstClr val="black"/>
                </a:solidFill>
                <a:latin typeface="Times New Roman" panose="02020603050405020304" pitchFamily="18" charset="0"/>
                <a:cs typeface="Times New Roman" panose="02020603050405020304" pitchFamily="18" charset="0"/>
              </a:rPr>
              <a:t> 3D</a:t>
            </a:r>
            <a:endParaRPr lang="en-US" sz="2200" dirty="0">
              <a:solidFill>
                <a:prstClr val="black"/>
              </a:solidFill>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9600" y="1460952"/>
            <a:ext cx="4209245" cy="25717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209623"/>
            <a:ext cx="4114800" cy="21427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4148422"/>
            <a:ext cx="4209245" cy="2146127"/>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559" y="1474904"/>
            <a:ext cx="4079641" cy="2548847"/>
          </a:xfrm>
          <a:prstGeom prst="rect">
            <a:avLst/>
          </a:prstGeom>
        </p:spPr>
      </p:pic>
    </p:spTree>
    <p:extLst>
      <p:ext uri="{BB962C8B-B14F-4D97-AF65-F5344CB8AC3E}">
        <p14:creationId xmlns:p14="http://schemas.microsoft.com/office/powerpoint/2010/main" val="1497036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143000"/>
            <a:ext cx="8382000" cy="1066801"/>
          </a:xfrm>
          <a:ln>
            <a:noFill/>
          </a:ln>
        </p:spPr>
        <p:style>
          <a:lnRef idx="2">
            <a:schemeClr val="dk1"/>
          </a:lnRef>
          <a:fillRef idx="1">
            <a:schemeClr val="lt1"/>
          </a:fillRef>
          <a:effectRef idx="0">
            <a:schemeClr val="dk1"/>
          </a:effectRef>
          <a:fontRef idx="minor">
            <a:schemeClr val="dk1"/>
          </a:fontRef>
        </p:style>
        <p:txBody>
          <a:bodyPr>
            <a:normAutofit/>
          </a:bodyPr>
          <a:lstStyle/>
          <a:p>
            <a:pPr marL="640080" indent="-342900" algn="just">
              <a:lnSpc>
                <a:spcPct val="120000"/>
              </a:lnSpc>
              <a:spcBef>
                <a:spcPts val="600"/>
              </a:spcBef>
              <a:buClr>
                <a:schemeClr val="bg2">
                  <a:lumMod val="50000"/>
                </a:schemeClr>
              </a:buClr>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Cho </a:t>
            </a:r>
            <a:r>
              <a:rPr lang="en-US" dirty="0" err="1" smtClean="0">
                <a:solidFill>
                  <a:schemeClr val="tx1"/>
                </a:solidFill>
                <a:latin typeface="Times New Roman" panose="02020603050405020304" pitchFamily="18" charset="0"/>
                <a:cs typeface="Times New Roman" panose="02020603050405020304" pitchFamily="18" charset="0"/>
              </a:rPr>
              <a:t>phép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dễ</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dàng</a:t>
            </a:r>
            <a:r>
              <a:rPr lang="en-US" dirty="0" smtClean="0">
                <a:solidFill>
                  <a:schemeClr val="tx1"/>
                </a:solidFill>
                <a:latin typeface="Times New Roman" panose="02020603050405020304" pitchFamily="18" charset="0"/>
                <a:cs typeface="Times New Roman" panose="02020603050405020304" pitchFamily="18" charset="0"/>
              </a:rPr>
              <a:t> import hay export </a:t>
            </a:r>
            <a:r>
              <a:rPr lang="en-US" dirty="0" err="1" smtClean="0">
                <a:solidFill>
                  <a:schemeClr val="tx1"/>
                </a:solidFill>
                <a:latin typeface="Times New Roman" panose="02020603050405020304" pitchFamily="18" charset="0"/>
                <a:cs typeface="Times New Roman" panose="02020603050405020304" pitchFamily="18" charset="0"/>
              </a:rPr>
              <a:t>các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mô</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hình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hoặc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địa</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hình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từ</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các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công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cụ</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xây</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dựng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mô</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hình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và</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địa</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hình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khác</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319088"/>
            <a:ext cx="6476999" cy="595312"/>
          </a:xfrm>
        </p:spPr>
        <p:txBody>
          <a:bodyPr>
            <a:noAutofit/>
          </a:bodyPr>
          <a:lstStyle/>
          <a:p>
            <a:pPr algn="ctr">
              <a:spcBef>
                <a:spcPts val="1200"/>
              </a:spcBef>
              <a:spcAft>
                <a:spcPts val="1200"/>
              </a:spcAft>
              <a:buClr>
                <a:schemeClr val="tx1"/>
              </a:buClr>
            </a:pPr>
            <a:r>
              <a:rPr lang="en-US" sz="2400" b="1" dirty="0" err="1" smtClean="0">
                <a:solidFill>
                  <a:schemeClr val="tx1"/>
                </a:solidFill>
                <a:latin typeface="Times New Roman" panose="02020603050405020304" pitchFamily="18" charset="0"/>
                <a:cs typeface="Times New Roman" panose="02020603050405020304" pitchFamily="18" charset="0"/>
              </a:rPr>
              <a:t>Tính</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năng</a:t>
            </a:r>
            <a:r>
              <a:rPr lang="en-US" sz="2400" b="1" dirty="0" smtClean="0">
                <a:solidFill>
                  <a:schemeClr val="tx1"/>
                </a:solidFill>
                <a:latin typeface="Times New Roman" panose="02020603050405020304" pitchFamily="18" charset="0"/>
                <a:cs typeface="Times New Roman" panose="02020603050405020304" pitchFamily="18" charset="0"/>
              </a:rPr>
              <a:t> - </a:t>
            </a:r>
            <a:r>
              <a:rPr lang="vi-VN" sz="2400" b="1" dirty="0" smtClean="0">
                <a:solidFill>
                  <a:schemeClr val="tx1"/>
                </a:solidFill>
                <a:latin typeface="Times New Roman" panose="02020603050405020304" pitchFamily="18" charset="0"/>
                <a:cs typeface="Times New Roman" panose="02020603050405020304" pitchFamily="18" charset="0"/>
              </a:rPr>
              <a:t>Ư</a:t>
            </a:r>
            <a:r>
              <a:rPr lang="en-US" sz="2400" b="1" dirty="0" smtClean="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TÍNH </a:t>
            </a:r>
            <a:r>
              <a:rPr lang="en-US" sz="2400" b="1" dirty="0" err="1" smtClean="0">
                <a:solidFill>
                  <a:schemeClr val="tx1"/>
                </a:solidFill>
                <a:latin typeface="Times New Roman" panose="02020603050405020304" pitchFamily="18" charset="0"/>
                <a:cs typeface="Times New Roman" panose="02020603050405020304" pitchFamily="18" charset="0"/>
              </a:rPr>
              <a:t>mở</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5715000" y="2286000"/>
            <a:ext cx="3352799" cy="3809999"/>
          </a:xfrm>
          <a:prstGeom prst="rect">
            <a:avLst/>
          </a:prstGeom>
        </p:spPr>
      </p:pic>
      <p:pic>
        <p:nvPicPr>
          <p:cNvPr id="5" name="Picture 4"/>
          <p:cNvPicPr>
            <a:picLocks noChangeAspect="1"/>
          </p:cNvPicPr>
          <p:nvPr/>
        </p:nvPicPr>
        <p:blipFill>
          <a:blip r:embed="rId4"/>
          <a:stretch>
            <a:fillRect/>
          </a:stretch>
        </p:blipFill>
        <p:spPr>
          <a:xfrm>
            <a:off x="148108" y="2286000"/>
            <a:ext cx="5486973" cy="3810000"/>
          </a:xfrm>
          <a:prstGeom prst="rect">
            <a:avLst/>
          </a:prstGeom>
        </p:spPr>
      </p:pic>
    </p:spTree>
    <p:extLst>
      <p:ext uri="{BB962C8B-B14F-4D97-AF65-F5344CB8AC3E}">
        <p14:creationId xmlns:p14="http://schemas.microsoft.com/office/powerpoint/2010/main" val="2840241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14400"/>
            <a:ext cx="7467600" cy="1269047"/>
          </a:xfrm>
          <a:ln>
            <a:noFill/>
          </a:ln>
        </p:spPr>
        <p:style>
          <a:lnRef idx="2">
            <a:schemeClr val="dk1"/>
          </a:lnRef>
          <a:fillRef idx="1">
            <a:schemeClr val="lt1"/>
          </a:fillRef>
          <a:effectRef idx="0">
            <a:schemeClr val="dk1"/>
          </a:effectRef>
          <a:fontRef idx="minor">
            <a:schemeClr val="dk1"/>
          </a:fontRef>
        </p:style>
        <p:txBody>
          <a:bodyPr>
            <a:noAutofit/>
          </a:bodyPr>
          <a:lstStyle/>
          <a:p>
            <a:pPr marL="640080" indent="-342900" algn="just">
              <a:lnSpc>
                <a:spcPct val="120000"/>
              </a:lnSpc>
              <a:spcBef>
                <a:spcPts val="600"/>
              </a:spcBef>
              <a:buClr>
                <a:schemeClr val="bg2">
                  <a:lumMod val="50000"/>
                </a:schemeClr>
              </a:buClr>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Cho </a:t>
            </a:r>
            <a:r>
              <a:rPr lang="en-US" dirty="0" err="1" smtClean="0">
                <a:solidFill>
                  <a:schemeClr val="tx1"/>
                </a:solidFill>
                <a:latin typeface="Times New Roman" panose="02020603050405020304" pitchFamily="18" charset="0"/>
                <a:cs typeface="Times New Roman" panose="02020603050405020304" pitchFamily="18" charset="0"/>
              </a:rPr>
              <a:t>phép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dễ</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dàng</a:t>
            </a:r>
            <a:r>
              <a:rPr lang="en-US" dirty="0" smtClean="0">
                <a:solidFill>
                  <a:schemeClr val="tx1"/>
                </a:solidFill>
                <a:latin typeface="Times New Roman" panose="02020603050405020304" pitchFamily="18" charset="0"/>
                <a:cs typeface="Times New Roman" panose="02020603050405020304" pitchFamily="18" charset="0"/>
              </a:rPr>
              <a:t> can </a:t>
            </a:r>
            <a:r>
              <a:rPr lang="en-US" dirty="0" err="1" smtClean="0">
                <a:solidFill>
                  <a:schemeClr val="tx1"/>
                </a:solidFill>
                <a:latin typeface="Times New Roman" panose="02020603050405020304" pitchFamily="18" charset="0"/>
                <a:cs typeface="Times New Roman" panose="02020603050405020304" pitchFamily="18" charset="0"/>
              </a:rPr>
              <a:t>thiệp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vào</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mã</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nguồn</a:t>
            </a:r>
            <a:r>
              <a:rPr lang="en-US" dirty="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thông</a:t>
            </a:r>
            <a:r>
              <a:rPr lang="en-US" dirty="0" smtClean="0">
                <a:solidFill>
                  <a:schemeClr val="tx1"/>
                </a:solidFill>
                <a:latin typeface="Times New Roman" panose="02020603050405020304" pitchFamily="18" charset="0"/>
                <a:cs typeface="Times New Roman" panose="02020603050405020304" pitchFamily="18" charset="0"/>
              </a:rPr>
              <a:t> qua </a:t>
            </a:r>
            <a:r>
              <a:rPr lang="en-US" dirty="0" err="1" smtClean="0">
                <a:solidFill>
                  <a:schemeClr val="tx1"/>
                </a:solidFill>
                <a:latin typeface="Times New Roman" panose="02020603050405020304" pitchFamily="18" charset="0"/>
                <a:cs typeface="Times New Roman" panose="02020603050405020304" pitchFamily="18" charset="0"/>
              </a:rPr>
              <a:t>các</a:t>
            </a:r>
            <a:r>
              <a:rPr lang="en-US" dirty="0" smtClean="0">
                <a:solidFill>
                  <a:schemeClr val="tx1"/>
                </a:solidFill>
                <a:latin typeface="Times New Roman" panose="02020603050405020304" pitchFamily="18" charset="0"/>
                <a:cs typeface="Times New Roman" panose="02020603050405020304" pitchFamily="18" charset="0"/>
              </a:rPr>
              <a:t> API </a:t>
            </a:r>
            <a:r>
              <a:rPr lang="en-US" dirty="0" err="1" smtClean="0">
                <a:solidFill>
                  <a:schemeClr val="tx1"/>
                </a:solidFill>
                <a:latin typeface="Times New Roman" panose="02020603050405020304" pitchFamily="18" charset="0"/>
                <a:cs typeface="Times New Roman" panose="02020603050405020304" pitchFamily="18" charset="0"/>
              </a:rPr>
              <a:t>được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cung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cấp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bởi</a:t>
            </a:r>
            <a:r>
              <a:rPr lang="en-US" dirty="0" smtClean="0">
                <a:solidFill>
                  <a:schemeClr val="tx1"/>
                </a:solidFill>
                <a:latin typeface="Times New Roman" panose="02020603050405020304" pitchFamily="18" charset="0"/>
                <a:cs typeface="Times New Roman" panose="02020603050405020304" pitchFamily="18" charset="0"/>
              </a:rPr>
              <a:t> VSB Fusion </a:t>
            </a:r>
            <a:r>
              <a:rPr lang="en-US" dirty="0" err="1" smtClean="0">
                <a:solidFill>
                  <a:schemeClr val="tx1"/>
                </a:solidFill>
                <a:latin typeface="Times New Roman" panose="02020603050405020304" pitchFamily="18" charset="0"/>
                <a:cs typeface="Times New Roman" panose="02020603050405020304" pitchFamily="18" charset="0"/>
              </a:rPr>
              <a:t>để</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cài</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đặt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thêm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thuật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toán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hoặc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phát</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triển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thêm</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các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chức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năng</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khác</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phiên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bản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dành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cho</a:t>
            </a:r>
            <a:r>
              <a:rPr lang="en-US" dirty="0" smtClean="0">
                <a:solidFill>
                  <a:schemeClr val="tx1"/>
                </a:solidFill>
                <a:latin typeface="Times New Roman" panose="02020603050405020304" pitchFamily="18" charset="0"/>
                <a:cs typeface="Times New Roman" panose="02020603050405020304" pitchFamily="18" charset="0"/>
              </a:rPr>
              <a:t> developer)</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134978"/>
            <a:ext cx="6476999" cy="595312"/>
          </a:xfrm>
        </p:spPr>
        <p:txBody>
          <a:bodyPr>
            <a:noAutofit/>
          </a:bodyPr>
          <a:lstStyle/>
          <a:p>
            <a:pPr algn="ctr">
              <a:spcBef>
                <a:spcPts val="1200"/>
              </a:spcBef>
              <a:spcAft>
                <a:spcPts val="1200"/>
              </a:spcAft>
              <a:buClr>
                <a:schemeClr val="tx1"/>
              </a:buClr>
            </a:pPr>
            <a:r>
              <a:rPr lang="en-US" sz="2400" b="1" dirty="0" err="1" smtClean="0">
                <a:solidFill>
                  <a:schemeClr val="tx1"/>
                </a:solidFill>
                <a:latin typeface="Times New Roman" panose="02020603050405020304" pitchFamily="18" charset="0"/>
                <a:cs typeface="Times New Roman" panose="02020603050405020304" pitchFamily="18" charset="0"/>
              </a:rPr>
              <a:t>Tính</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năng</a:t>
            </a:r>
            <a:r>
              <a:rPr lang="en-US" sz="2400" b="1" dirty="0" smtClean="0">
                <a:solidFill>
                  <a:schemeClr val="tx1"/>
                </a:solidFill>
                <a:latin typeface="Times New Roman" panose="02020603050405020304" pitchFamily="18" charset="0"/>
                <a:cs typeface="Times New Roman" panose="02020603050405020304" pitchFamily="18" charset="0"/>
              </a:rPr>
              <a:t> - </a:t>
            </a:r>
            <a:r>
              <a:rPr lang="vi-VN" sz="2400" b="1" dirty="0" smtClean="0">
                <a:solidFill>
                  <a:schemeClr val="tx1"/>
                </a:solidFill>
                <a:latin typeface="Times New Roman" panose="02020603050405020304" pitchFamily="18" charset="0"/>
                <a:cs typeface="Times New Roman" panose="02020603050405020304" pitchFamily="18" charset="0"/>
              </a:rPr>
              <a:t>Ư</a:t>
            </a:r>
            <a:r>
              <a:rPr lang="en-US" sz="2400" b="1" dirty="0" smtClean="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TÍNH </a:t>
            </a:r>
            <a:r>
              <a:rPr lang="en-US" sz="2400" b="1" dirty="0" err="1" smtClean="0">
                <a:solidFill>
                  <a:schemeClr val="tx1"/>
                </a:solidFill>
                <a:latin typeface="Times New Roman" panose="02020603050405020304" pitchFamily="18" charset="0"/>
                <a:cs typeface="Times New Roman" panose="02020603050405020304" pitchFamily="18" charset="0"/>
              </a:rPr>
              <a:t>mở</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tiếp</a:t>
            </a:r>
            <a:r>
              <a:rPr lang="en-US" sz="2400" b="1" dirty="0" smtClean="0">
                <a:solidFill>
                  <a:schemeClr val="tx1"/>
                </a:solidFill>
                <a:latin typeface="Times New Roman" panose="02020603050405020304" pitchFamily="18" charset="0"/>
                <a:cs typeface="Times New Roman" panose="02020603050405020304" pitchFamily="18" charset="0"/>
              </a:rPr>
              <a:t>)</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05055" y="4722159"/>
            <a:ext cx="3274336" cy="2059641"/>
          </a:xfrm>
          <a:prstGeom prst="rect">
            <a:avLst/>
          </a:prstGeom>
        </p:spPr>
      </p:pic>
      <p:pic>
        <p:nvPicPr>
          <p:cNvPr id="7" name="Picture 6"/>
          <p:cNvPicPr>
            <a:picLocks noChangeAspect="1"/>
          </p:cNvPicPr>
          <p:nvPr/>
        </p:nvPicPr>
        <p:blipFill>
          <a:blip r:embed="rId4"/>
          <a:stretch>
            <a:fillRect/>
          </a:stretch>
        </p:blipFill>
        <p:spPr>
          <a:xfrm>
            <a:off x="3631791" y="4665028"/>
            <a:ext cx="5412463" cy="2103762"/>
          </a:xfrm>
          <a:prstGeom prst="rect">
            <a:avLst/>
          </a:prstGeom>
        </p:spPr>
      </p:pic>
      <p:pic>
        <p:nvPicPr>
          <p:cNvPr id="4" name="Picture 3"/>
          <p:cNvPicPr>
            <a:picLocks noChangeAspect="1"/>
          </p:cNvPicPr>
          <p:nvPr/>
        </p:nvPicPr>
        <p:blipFill>
          <a:blip r:embed="rId5"/>
          <a:stretch>
            <a:fillRect/>
          </a:stretch>
        </p:blipFill>
        <p:spPr>
          <a:xfrm>
            <a:off x="1" y="2590800"/>
            <a:ext cx="9044254" cy="1981200"/>
          </a:xfrm>
          <a:prstGeom prst="rect">
            <a:avLst/>
          </a:prstGeom>
        </p:spPr>
      </p:pic>
    </p:spTree>
    <p:extLst>
      <p:ext uri="{BB962C8B-B14F-4D97-AF65-F5344CB8AC3E}">
        <p14:creationId xmlns:p14="http://schemas.microsoft.com/office/powerpoint/2010/main" val="3610399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604829"/>
            <a:ext cx="6629400" cy="614371"/>
          </a:xfrm>
          <a:ln>
            <a:noFill/>
          </a:ln>
        </p:spPr>
        <p:style>
          <a:lnRef idx="2">
            <a:schemeClr val="dk1"/>
          </a:lnRef>
          <a:fillRef idx="1">
            <a:schemeClr val="lt1"/>
          </a:fillRef>
          <a:effectRef idx="0">
            <a:schemeClr val="dk1"/>
          </a:effectRef>
          <a:fontRef idx="minor">
            <a:schemeClr val="dk1"/>
          </a:fontRef>
        </p:style>
        <p:txBody>
          <a:bodyPr>
            <a:normAutofit/>
          </a:bodyPr>
          <a:lstStyle/>
          <a:p>
            <a:pPr marL="640080" indent="-342900" algn="just">
              <a:lnSpc>
                <a:spcPct val="120000"/>
              </a:lnSpc>
              <a:spcBef>
                <a:spcPts val="600"/>
              </a:spcBef>
              <a:buClr>
                <a:schemeClr val="bg2">
                  <a:lumMod val="50000"/>
                </a:schemeClr>
              </a:buClr>
              <a:buFont typeface="Wingdings" panose="05000000000000000000" pitchFamily="2" charset="2"/>
              <a:buChar char="Ø"/>
            </a:pPr>
            <a:r>
              <a:rPr lang="en-US" dirty="0" smtClean="0">
                <a:solidFill>
                  <a:schemeClr val="tx1"/>
                </a:solidFill>
                <a:latin typeface="Times New Roman" panose="02020603050405020304" pitchFamily="18" charset="0"/>
                <a:cs typeface="Times New Roman" panose="02020603050405020304" pitchFamily="18" charset="0"/>
              </a:rPr>
              <a:t>Cho </a:t>
            </a:r>
            <a:r>
              <a:rPr lang="en-US" dirty="0" err="1" smtClean="0">
                <a:solidFill>
                  <a:schemeClr val="tx1"/>
                </a:solidFill>
                <a:latin typeface="Times New Roman" panose="02020603050405020304" pitchFamily="18" charset="0"/>
                <a:cs typeface="Times New Roman" panose="02020603050405020304" pitchFamily="18" charset="0"/>
              </a:rPr>
              <a:t>phép</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dễ</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dàng</a:t>
            </a:r>
            <a:r>
              <a:rPr lang="en-US" dirty="0" smtClean="0">
                <a:solidFill>
                  <a:schemeClr val="tx1"/>
                </a:solidFill>
                <a:latin typeface="Times New Roman" panose="02020603050405020304" pitchFamily="18" charset="0"/>
                <a:cs typeface="Times New Roman" panose="02020603050405020304" pitchFamily="18" charset="0"/>
              </a:rPr>
              <a:t> chia </a:t>
            </a:r>
            <a:r>
              <a:rPr lang="en-US" dirty="0" err="1" smtClean="0">
                <a:solidFill>
                  <a:schemeClr val="tx1"/>
                </a:solidFill>
                <a:latin typeface="Times New Roman" panose="02020603050405020304" pitchFamily="18" charset="0"/>
                <a:cs typeface="Times New Roman" panose="02020603050405020304" pitchFamily="18" charset="0"/>
              </a:rPr>
              <a:t>sẻ</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màn</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hình</a:t>
            </a:r>
            <a:r>
              <a:rPr lang="en-US" dirty="0" smtClean="0">
                <a:solidFill>
                  <a:schemeClr val="tx1"/>
                </a:solidFill>
                <a:latin typeface="Times New Roman" panose="02020603050405020304" pitchFamily="18" charset="0"/>
                <a:cs typeface="Times New Roman" panose="02020603050405020304" pitchFamily="18" charset="0"/>
              </a:rPr>
              <a:t> </a:t>
            </a:r>
            <a:r>
              <a:rPr lang="en-US" dirty="0" err="1" smtClean="0">
                <a:solidFill>
                  <a:schemeClr val="tx1"/>
                </a:solidFill>
                <a:latin typeface="Times New Roman" panose="02020603050405020304" pitchFamily="18" charset="0"/>
                <a:cs typeface="Times New Roman" panose="02020603050405020304" pitchFamily="18" charset="0"/>
              </a:rPr>
              <a:t>chung</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152400"/>
            <a:ext cx="6629399" cy="442912"/>
          </a:xfrm>
        </p:spPr>
        <p:txBody>
          <a:bodyPr>
            <a:noAutofit/>
          </a:bodyPr>
          <a:lstStyle/>
          <a:p>
            <a:pPr algn="ctr">
              <a:spcBef>
                <a:spcPts val="1200"/>
              </a:spcBef>
              <a:spcAft>
                <a:spcPts val="1200"/>
              </a:spcAft>
              <a:buClr>
                <a:schemeClr val="tx1"/>
              </a:buClr>
            </a:pPr>
            <a:r>
              <a:rPr lang="en-US" sz="2400" b="1" dirty="0" err="1" smtClean="0">
                <a:solidFill>
                  <a:schemeClr val="tx1"/>
                </a:solidFill>
                <a:latin typeface="Times New Roman" panose="02020603050405020304" pitchFamily="18" charset="0"/>
                <a:cs typeface="Times New Roman" panose="02020603050405020304" pitchFamily="18" charset="0"/>
              </a:rPr>
              <a:t>Tính</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năng</a:t>
            </a:r>
            <a:r>
              <a:rPr lang="en-US" sz="2400" b="1" dirty="0" smtClean="0">
                <a:solidFill>
                  <a:schemeClr val="tx1"/>
                </a:solidFill>
                <a:latin typeface="Times New Roman" panose="02020603050405020304" pitchFamily="18" charset="0"/>
                <a:cs typeface="Times New Roman" panose="02020603050405020304" pitchFamily="18" charset="0"/>
              </a:rPr>
              <a:t> - </a:t>
            </a:r>
            <a:r>
              <a:rPr lang="vi-VN" sz="2400" b="1" dirty="0" smtClean="0">
                <a:solidFill>
                  <a:schemeClr val="tx1"/>
                </a:solidFill>
                <a:latin typeface="Times New Roman" panose="02020603050405020304" pitchFamily="18" charset="0"/>
                <a:cs typeface="Times New Roman" panose="02020603050405020304" pitchFamily="18" charset="0"/>
              </a:rPr>
              <a:t>Ư</a:t>
            </a:r>
            <a:r>
              <a:rPr lang="en-US" sz="2400" b="1" dirty="0" smtClean="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khả</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năng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hiển</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thị</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153474" y="1409727"/>
            <a:ext cx="2876951" cy="2266681"/>
          </a:xfrm>
          <a:prstGeom prst="rect">
            <a:avLst/>
          </a:prstGeom>
        </p:spPr>
      </p:pic>
      <p:pic>
        <p:nvPicPr>
          <p:cNvPr id="7" name="Picture 6"/>
          <p:cNvPicPr>
            <a:picLocks noChangeAspect="1"/>
          </p:cNvPicPr>
          <p:nvPr/>
        </p:nvPicPr>
        <p:blipFill>
          <a:blip r:embed="rId4"/>
          <a:stretch>
            <a:fillRect/>
          </a:stretch>
        </p:blipFill>
        <p:spPr>
          <a:xfrm>
            <a:off x="3353874" y="1219200"/>
            <a:ext cx="2505425" cy="2438400"/>
          </a:xfrm>
          <a:prstGeom prst="rect">
            <a:avLst/>
          </a:prstGeom>
        </p:spPr>
      </p:pic>
      <p:pic>
        <p:nvPicPr>
          <p:cNvPr id="8" name="Picture 7"/>
          <p:cNvPicPr>
            <a:picLocks noChangeAspect="1"/>
          </p:cNvPicPr>
          <p:nvPr/>
        </p:nvPicPr>
        <p:blipFill>
          <a:blip r:embed="rId5"/>
          <a:stretch>
            <a:fillRect/>
          </a:stretch>
        </p:blipFill>
        <p:spPr>
          <a:xfrm>
            <a:off x="6182748" y="1219200"/>
            <a:ext cx="2276793" cy="2266681"/>
          </a:xfrm>
          <a:prstGeom prst="rect">
            <a:avLst/>
          </a:prstGeom>
        </p:spPr>
      </p:pic>
      <p:pic>
        <p:nvPicPr>
          <p:cNvPr id="9" name="Picture 8"/>
          <p:cNvPicPr>
            <a:picLocks noChangeAspect="1"/>
          </p:cNvPicPr>
          <p:nvPr/>
        </p:nvPicPr>
        <p:blipFill>
          <a:blip r:embed="rId6"/>
          <a:stretch>
            <a:fillRect/>
          </a:stretch>
        </p:blipFill>
        <p:spPr>
          <a:xfrm>
            <a:off x="761999" y="4109769"/>
            <a:ext cx="7386799" cy="2519631"/>
          </a:xfrm>
          <a:prstGeom prst="rect">
            <a:avLst/>
          </a:prstGeom>
        </p:spPr>
      </p:pic>
    </p:spTree>
    <p:extLst>
      <p:ext uri="{BB962C8B-B14F-4D97-AF65-F5344CB8AC3E}">
        <p14:creationId xmlns:p14="http://schemas.microsoft.com/office/powerpoint/2010/main" val="21782035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1" y="1143000"/>
            <a:ext cx="8382000" cy="1066801"/>
          </a:xfrm>
          <a:ln>
            <a:noFill/>
          </a:ln>
        </p:spPr>
        <p:style>
          <a:lnRef idx="2">
            <a:schemeClr val="dk1"/>
          </a:lnRef>
          <a:fillRef idx="1">
            <a:schemeClr val="lt1"/>
          </a:fillRef>
          <a:effectRef idx="0">
            <a:schemeClr val="dk1"/>
          </a:effectRef>
          <a:fontRef idx="minor">
            <a:schemeClr val="dk1"/>
          </a:fontRef>
        </p:style>
        <p:txBody>
          <a:bodyPr>
            <a:normAutofit/>
          </a:bodyPr>
          <a:lstStyle/>
          <a:p>
            <a:pPr marL="640080" indent="-342900" algn="just">
              <a:lnSpc>
                <a:spcPct val="120000"/>
              </a:lnSpc>
              <a:spcBef>
                <a:spcPts val="600"/>
              </a:spcBef>
              <a:buClr>
                <a:schemeClr val="bg2">
                  <a:lumMod val="50000"/>
                </a:schemeClr>
              </a:buClr>
              <a:buFont typeface="Wingdings" panose="05000000000000000000" pitchFamily="2" charset="2"/>
              <a:buChar char="Ø"/>
            </a:pPr>
            <a:r>
              <a:rPr lang="vi-VN" dirty="0" smtClean="0">
                <a:solidFill>
                  <a:schemeClr val="tx1"/>
                </a:solidFill>
                <a:latin typeface="Times New Roman" panose="02020603050405020304" pitchFamily="18" charset="0"/>
                <a:cs typeface="Times New Roman" panose="02020603050405020304" pitchFamily="18" charset="0"/>
              </a:rPr>
              <a:t>Đồ </a:t>
            </a:r>
            <a:r>
              <a:rPr lang="vi-VN" dirty="0">
                <a:solidFill>
                  <a:schemeClr val="tx1"/>
                </a:solidFill>
                <a:latin typeface="Times New Roman" panose="02020603050405020304" pitchFamily="18" charset="0"/>
                <a:cs typeface="Times New Roman" panose="02020603050405020304" pitchFamily="18" charset="0"/>
              </a:rPr>
              <a:t>họa 3D đẹp, hiệu năng xử lý cao cho chất lượng hình </a:t>
            </a:r>
            <a:r>
              <a:rPr lang="vi-VN" dirty="0" smtClean="0">
                <a:solidFill>
                  <a:schemeClr val="tx1"/>
                </a:solidFill>
                <a:latin typeface="Times New Roman" panose="02020603050405020304" pitchFamily="18" charset="0"/>
                <a:cs typeface="Times New Roman" panose="02020603050405020304" pitchFamily="18" charset="0"/>
              </a:rPr>
              <a:t>ảnh</a:t>
            </a:r>
            <a:r>
              <a:rPr lang="en-US" dirty="0" smtClean="0">
                <a:solidFill>
                  <a:schemeClr val="tx1"/>
                </a:solidFill>
                <a:latin typeface="Times New Roman" panose="02020603050405020304" pitchFamily="18" charset="0"/>
                <a:cs typeface="Times New Roman" panose="02020603050405020304" pitchFamily="18" charset="0"/>
              </a:rPr>
              <a:t>, </a:t>
            </a:r>
            <a:r>
              <a:rPr lang="vi-VN" dirty="0" smtClean="0">
                <a:solidFill>
                  <a:schemeClr val="tx1"/>
                </a:solidFill>
                <a:latin typeface="Times New Roman" panose="02020603050405020304" pitchFamily="18" charset="0"/>
                <a:cs typeface="Times New Roman" panose="02020603050405020304" pitchFamily="18" charset="0"/>
              </a:rPr>
              <a:t>video </a:t>
            </a:r>
            <a:r>
              <a:rPr lang="vi-VN" dirty="0">
                <a:solidFill>
                  <a:schemeClr val="tx1"/>
                </a:solidFill>
                <a:latin typeface="Times New Roman" panose="02020603050405020304" pitchFamily="18" charset="0"/>
                <a:cs typeface="Times New Roman" panose="02020603050405020304" pitchFamily="18" charset="0"/>
              </a:rPr>
              <a:t>chân thực và </a:t>
            </a:r>
            <a:r>
              <a:rPr lang="vi-VN" dirty="0" smtClean="0">
                <a:solidFill>
                  <a:schemeClr val="tx1"/>
                </a:solidFill>
                <a:latin typeface="Times New Roman" panose="02020603050405020304" pitchFamily="18" charset="0"/>
                <a:cs typeface="Times New Roman" panose="02020603050405020304" pitchFamily="18" charset="0"/>
              </a:rPr>
              <a:t>mịn</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319088"/>
            <a:ext cx="8534399" cy="595312"/>
          </a:xfrm>
        </p:spPr>
        <p:txBody>
          <a:bodyPr>
            <a:noAutofit/>
          </a:bodyPr>
          <a:lstStyle/>
          <a:p>
            <a:pPr algn="ctr">
              <a:spcBef>
                <a:spcPts val="1200"/>
              </a:spcBef>
              <a:spcAft>
                <a:spcPts val="1200"/>
              </a:spcAft>
              <a:buClr>
                <a:schemeClr val="tx1"/>
              </a:buClr>
            </a:pPr>
            <a:r>
              <a:rPr lang="en-US" sz="2400" b="1" dirty="0" err="1" smtClean="0">
                <a:solidFill>
                  <a:schemeClr val="tx1"/>
                </a:solidFill>
                <a:latin typeface="Times New Roman" panose="02020603050405020304" pitchFamily="18" charset="0"/>
                <a:cs typeface="Times New Roman" panose="02020603050405020304" pitchFamily="18" charset="0"/>
              </a:rPr>
              <a:t>Tính</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năng</a:t>
            </a:r>
            <a:r>
              <a:rPr lang="en-US" sz="2400" b="1" dirty="0" smtClean="0">
                <a:solidFill>
                  <a:schemeClr val="tx1"/>
                </a:solidFill>
                <a:latin typeface="Times New Roman" panose="02020603050405020304" pitchFamily="18" charset="0"/>
                <a:cs typeface="Times New Roman" panose="02020603050405020304" pitchFamily="18" charset="0"/>
              </a:rPr>
              <a:t> - </a:t>
            </a:r>
            <a:r>
              <a:rPr lang="vi-VN" sz="2400" b="1" dirty="0" smtClean="0">
                <a:solidFill>
                  <a:schemeClr val="tx1"/>
                </a:solidFill>
                <a:latin typeface="Times New Roman" panose="02020603050405020304" pitchFamily="18" charset="0"/>
                <a:cs typeface="Times New Roman" panose="02020603050405020304" pitchFamily="18" charset="0"/>
              </a:rPr>
              <a:t>Ư</a:t>
            </a:r>
            <a:r>
              <a:rPr lang="en-US" sz="2400" b="1" dirty="0" smtClean="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ĐỒ HỌA</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cstate="print">
            <a:extLst>
              <a:ext uri="{28A0092B-C50C-407E-A947-70E740481C1C}">
                <a14:useLocalDpi xmlns:a14="http://schemas.microsoft.com/office/drawing/2010/main" val="0"/>
              </a:ext>
            </a:extLst>
          </a:blip>
          <a:stretch>
            <a:fillRect/>
          </a:stretch>
        </p:blipFill>
        <p:spPr>
          <a:xfrm>
            <a:off x="304800" y="2514600"/>
            <a:ext cx="4085884" cy="3810000"/>
          </a:xfrm>
          <a:prstGeom prst="rect">
            <a:avLst/>
          </a:prstGeom>
        </p:spPr>
      </p:pic>
      <p:pic>
        <p:nvPicPr>
          <p:cNvPr id="5" name="Picture 4"/>
          <p:cNvPicPr/>
          <p:nvPr/>
        </p:nvPicPr>
        <p:blipFill>
          <a:blip r:embed="rId4" cstate="print"/>
          <a:stretch>
            <a:fillRect/>
          </a:stretch>
        </p:blipFill>
        <p:spPr>
          <a:xfrm>
            <a:off x="4648200" y="2514600"/>
            <a:ext cx="4267200" cy="3810000"/>
          </a:xfrm>
          <a:prstGeom prst="rect">
            <a:avLst/>
          </a:prstGeom>
        </p:spPr>
      </p:pic>
    </p:spTree>
    <p:extLst>
      <p:ext uri="{BB962C8B-B14F-4D97-AF65-F5344CB8AC3E}">
        <p14:creationId xmlns:p14="http://schemas.microsoft.com/office/powerpoint/2010/main" val="1439118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1"/>
            <a:ext cx="7620000" cy="761999"/>
          </a:xfrm>
          <a:ln>
            <a:noFill/>
          </a:ln>
        </p:spPr>
        <p:style>
          <a:lnRef idx="2">
            <a:schemeClr val="dk1"/>
          </a:lnRef>
          <a:fillRef idx="1">
            <a:schemeClr val="lt1"/>
          </a:fillRef>
          <a:effectRef idx="0">
            <a:schemeClr val="dk1"/>
          </a:effectRef>
          <a:fontRef idx="minor">
            <a:schemeClr val="dk1"/>
          </a:fontRef>
        </p:style>
        <p:txBody>
          <a:bodyPr>
            <a:normAutofit/>
          </a:bodyPr>
          <a:lstStyle/>
          <a:p>
            <a:pPr marL="640080" indent="-342900" algn="just">
              <a:lnSpc>
                <a:spcPct val="120000"/>
              </a:lnSpc>
              <a:spcBef>
                <a:spcPts val="600"/>
              </a:spcBef>
              <a:buClr>
                <a:schemeClr val="bg2">
                  <a:lumMod val="50000"/>
                </a:schemeClr>
              </a:buClr>
              <a:buFont typeface="Wingdings" panose="05000000000000000000" pitchFamily="2" charset="2"/>
              <a:buChar char="Ø"/>
            </a:pPr>
            <a:r>
              <a:rPr lang="vi-VN" dirty="0" smtClean="0">
                <a:solidFill>
                  <a:schemeClr val="tx1"/>
                </a:solidFill>
                <a:latin typeface="Times New Roman" panose="02020603050405020304" pitchFamily="18" charset="0"/>
                <a:cs typeface="Times New Roman" panose="02020603050405020304" pitchFamily="18" charset="0"/>
              </a:rPr>
              <a:t>Địa </a:t>
            </a:r>
            <a:r>
              <a:rPr lang="vi-VN" dirty="0">
                <a:solidFill>
                  <a:schemeClr val="tx1"/>
                </a:solidFill>
                <a:latin typeface="Times New Roman" panose="02020603050405020304" pitchFamily="18" charset="0"/>
                <a:cs typeface="Times New Roman" panose="02020603050405020304" pitchFamily="18" charset="0"/>
              </a:rPr>
              <a:t>hình rộng tới hàng nghìn km với tầm nhìn cao và xa</a:t>
            </a:r>
            <a:endParaRPr lang="en-US" dirty="0">
              <a:solidFill>
                <a:schemeClr val="tx1"/>
              </a:solidFill>
              <a:latin typeface="Times New Roman" panose="02020603050405020304" pitchFamily="18" charset="0"/>
              <a:cs typeface="Times New Roman" panose="02020603050405020304" pitchFamily="18" charset="0"/>
            </a:endParaRPr>
          </a:p>
        </p:txBody>
      </p:sp>
      <p:sp>
        <p:nvSpPr>
          <p:cNvPr id="2" name="Title 1"/>
          <p:cNvSpPr>
            <a:spLocks noGrp="1"/>
          </p:cNvSpPr>
          <p:nvPr>
            <p:ph type="title"/>
          </p:nvPr>
        </p:nvSpPr>
        <p:spPr>
          <a:xfrm>
            <a:off x="152401" y="319088"/>
            <a:ext cx="6095999" cy="442912"/>
          </a:xfrm>
        </p:spPr>
        <p:txBody>
          <a:bodyPr>
            <a:noAutofit/>
          </a:bodyPr>
          <a:lstStyle/>
          <a:p>
            <a:pPr algn="ctr">
              <a:spcBef>
                <a:spcPts val="1200"/>
              </a:spcBef>
              <a:spcAft>
                <a:spcPts val="1200"/>
              </a:spcAft>
              <a:buClr>
                <a:schemeClr val="tx1"/>
              </a:buClr>
            </a:pPr>
            <a:r>
              <a:rPr lang="en-US" sz="2400" b="1" dirty="0" err="1">
                <a:solidFill>
                  <a:schemeClr val="tx1"/>
                </a:solidFill>
                <a:latin typeface="Times New Roman" panose="02020603050405020304" pitchFamily="18" charset="0"/>
                <a:cs typeface="Times New Roman" panose="02020603050405020304" pitchFamily="18" charset="0"/>
              </a:rPr>
              <a:t>Tính</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a:solidFill>
                  <a:schemeClr val="tx1"/>
                </a:solidFill>
                <a:latin typeface="Times New Roman" panose="02020603050405020304" pitchFamily="18" charset="0"/>
                <a:cs typeface="Times New Roman" panose="02020603050405020304" pitchFamily="18" charset="0"/>
              </a:rPr>
              <a:t>năng</a:t>
            </a:r>
            <a:r>
              <a:rPr lang="en-US" sz="2400" b="1" dirty="0">
                <a:solidFill>
                  <a:schemeClr val="tx1"/>
                </a:solidFill>
                <a:latin typeface="Times New Roman" panose="02020603050405020304" pitchFamily="18" charset="0"/>
                <a:cs typeface="Times New Roman" panose="02020603050405020304" pitchFamily="18" charset="0"/>
              </a:rPr>
              <a:t> - </a:t>
            </a:r>
            <a:r>
              <a:rPr lang="vi-VN" sz="2400" b="1" dirty="0">
                <a:solidFill>
                  <a:schemeClr val="tx1"/>
                </a:solidFill>
                <a:latin typeface="Times New Roman" panose="02020603050405020304" pitchFamily="18" charset="0"/>
                <a:cs typeface="Times New Roman" panose="02020603050405020304" pitchFamily="18" charset="0"/>
              </a:rPr>
              <a:t>Ư</a:t>
            </a:r>
            <a:r>
              <a:rPr lang="en-US" sz="2400" b="1" dirty="0">
                <a:solidFill>
                  <a:schemeClr val="tx1"/>
                </a:solidFill>
                <a:latin typeface="Times New Roman" panose="02020603050405020304" pitchFamily="18" charset="0"/>
                <a:cs typeface="Times New Roman" panose="02020603050405020304" pitchFamily="18" charset="0"/>
              </a:rPr>
              <a:t>u </a:t>
            </a:r>
            <a:r>
              <a:rPr lang="en-US" sz="2400" b="1" dirty="0" err="1" smtClean="0">
                <a:solidFill>
                  <a:schemeClr val="tx1"/>
                </a:solidFill>
                <a:latin typeface="Times New Roman" panose="02020603050405020304" pitchFamily="18" charset="0"/>
                <a:cs typeface="Times New Roman" panose="02020603050405020304" pitchFamily="18" charset="0"/>
              </a:rPr>
              <a:t>điểm</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Địa</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hình</a:t>
            </a:r>
            <a:endParaRPr lang="en-US" sz="2400" b="1" dirty="0">
              <a:solidFill>
                <a:schemeClr val="tx1"/>
              </a:solidFill>
              <a:latin typeface="Times New Roman" panose="02020603050405020304" pitchFamily="18" charset="0"/>
              <a:cs typeface="Times New Roman" panose="02020603050405020304" pitchFamily="18" charset="0"/>
            </a:endParaRPr>
          </a:p>
        </p:txBody>
      </p:sp>
      <p:pic>
        <p:nvPicPr>
          <p:cNvPr id="6" name="Picture 5" descr="C:\Users\Nguyen\Desktop\terrai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1676400"/>
            <a:ext cx="8350250" cy="4648200"/>
          </a:xfrm>
          <a:prstGeom prst="rect">
            <a:avLst/>
          </a:prstGeom>
          <a:noFill/>
          <a:ln>
            <a:noFill/>
          </a:ln>
        </p:spPr>
      </p:pic>
    </p:spTree>
    <p:extLst>
      <p:ext uri="{BB962C8B-B14F-4D97-AF65-F5344CB8AC3E}">
        <p14:creationId xmlns:p14="http://schemas.microsoft.com/office/powerpoint/2010/main" val="29053169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FFFB3EE-5BAA-4A7D-B8A0-FC61AB1B54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Mail merge made easy</Template>
  <TotalTime>6567</TotalTime>
  <Words>1712</Words>
  <Application>Microsoft Office PowerPoint</Application>
  <PresentationFormat>On-screen Show (4:3)</PresentationFormat>
  <Paragraphs>253</Paragraphs>
  <Slides>47</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Arial Black</vt:lpstr>
      <vt:lpstr>Calibri</vt:lpstr>
      <vt:lpstr>Segoe</vt:lpstr>
      <vt:lpstr>Segoe UI Light</vt:lpstr>
      <vt:lpstr>Times New Roman</vt:lpstr>
      <vt:lpstr>Wingdings</vt:lpstr>
      <vt:lpstr>Essential</vt:lpstr>
      <vt:lpstr>Mô phỏng và ứng dụng trong huấn luyện quân sự</vt:lpstr>
      <vt:lpstr>NộI dung</vt:lpstr>
      <vt:lpstr>Hệ thống mô phỏng quân sự VIRTUAL BATTLESPACE (VBS2/VBS3)</vt:lpstr>
      <vt:lpstr>Tính năng - Ưu điểm: TÍNH KẾT NỐI</vt:lpstr>
      <vt:lpstr>Tính năng - Ưu điểm: TÍNH mở</vt:lpstr>
      <vt:lpstr>Tính năng - Ưu điểm: TÍNH mở (tiếp)</vt:lpstr>
      <vt:lpstr>Tính năng - Ưu điểm: khả năng hiển thị</vt:lpstr>
      <vt:lpstr>Tính năng - Ưu điểm: ĐỒ HỌA</vt:lpstr>
      <vt:lpstr>Tính năng - Ưu điểm: Địa hình</vt:lpstr>
      <vt:lpstr>Tính năng - Ưu điểm: thư viện vũ khí trang bị phong phú</vt:lpstr>
      <vt:lpstr>Tính năng - Ưu điểm VBS3 (tiếp)</vt:lpstr>
      <vt:lpstr>MỘT SỐ LOẠI XE cơ giới</vt:lpstr>
      <vt:lpstr>MỘT SỐ LOẠI XE tăng</vt:lpstr>
      <vt:lpstr>MỘT SỐ LOẠI máy bay</vt:lpstr>
      <vt:lpstr>MỘT SỐ LOẠI tàu thuyền</vt:lpstr>
      <vt:lpstr>MỘT SỐ LOẠI vũ khí – Súng phóng</vt:lpstr>
      <vt:lpstr>MỘT SỐ LOẠI vũ khí – Súng máy</vt:lpstr>
      <vt:lpstr>MỘT SỐ LOẠI vũ khí – Súng trường</vt:lpstr>
      <vt:lpstr>MỘT SỐ LOẠI vũ khí – Súng ngắn</vt:lpstr>
      <vt:lpstr>MỘT SỐ LOẠI trang bị khác</vt:lpstr>
      <vt:lpstr>Tính năng - Ưu điểm: Cơ cấu chỉ huy</vt:lpstr>
      <vt:lpstr>Tính năng - Ưu điểm: truyền thông</vt:lpstr>
      <vt:lpstr>Tính năng - Ưu điểm: hỗ trợ mô phỏng ctđt</vt:lpstr>
      <vt:lpstr>Tính năng - Ưu điểm (tiếp)</vt:lpstr>
      <vt:lpstr>Tính năng - Ưu điểm: hỗ trợ giao diện c2 screen</vt:lpstr>
      <vt:lpstr>Nền tảng phát triển</vt:lpstr>
      <vt:lpstr>Hệ thống VBS3</vt:lpstr>
      <vt:lpstr>Hệ thống VBS3 (tiếp)</vt:lpstr>
      <vt:lpstr>Hệ thống VBS3 (tiếp)</vt:lpstr>
      <vt:lpstr>Hệ thống VBS3 (tiếp)</vt:lpstr>
      <vt:lpstr>Chi phí trang bị vbs</vt:lpstr>
      <vt:lpstr>MỘT SỐ KỊCH BẢN ĐÃ XÂY DỰNG THỬ NGHIỆM</vt:lpstr>
      <vt:lpstr>PowerPoint Presentation</vt:lpstr>
      <vt:lpstr>KỊCH BẢN 1 (tiếp)</vt:lpstr>
      <vt:lpstr>KỊCH BẢN 1 (tiếp)</vt:lpstr>
      <vt:lpstr>MỘT SỐ KỊCH BẢN ĐÃ XÂY DỰNG THỬ NGHIỆM</vt:lpstr>
      <vt:lpstr>PowerPoint Presentation</vt:lpstr>
      <vt:lpstr>PowerPoint Presentation</vt:lpstr>
      <vt:lpstr>MỘT SỐ KỊCH BẢN ĐÃ XÂY DỰNG THỬ NGHIỆM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Mail merge MadE easy</dc:title>
  <dc:creator>Nguyen Khanh</dc:creator>
  <cp:keywords/>
  <cp:lastModifiedBy>giovatuyet</cp:lastModifiedBy>
  <cp:revision>588</cp:revision>
  <cp:lastPrinted>2021-01-25T02:28:56Z</cp:lastPrinted>
  <dcterms:created xsi:type="dcterms:W3CDTF">2015-03-10T19:13:31Z</dcterms:created>
  <dcterms:modified xsi:type="dcterms:W3CDTF">2021-01-25T02:29:39Z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TC021295509991</vt:lpwstr>
  </property>
</Properties>
</file>